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339" r:id="rId3"/>
    <p:sldId id="417" r:id="rId4"/>
    <p:sldId id="343" r:id="rId5"/>
    <p:sldId id="428" r:id="rId6"/>
    <p:sldId id="349" r:id="rId7"/>
    <p:sldId id="350" r:id="rId8"/>
    <p:sldId id="429" r:id="rId9"/>
    <p:sldId id="430" r:id="rId10"/>
    <p:sldId id="421" r:id="rId11"/>
    <p:sldId id="387" r:id="rId12"/>
    <p:sldId id="474" r:id="rId13"/>
    <p:sldId id="348" r:id="rId14"/>
    <p:sldId id="470" r:id="rId15"/>
    <p:sldId id="393" r:id="rId16"/>
    <p:sldId id="472" r:id="rId17"/>
    <p:sldId id="473" r:id="rId18"/>
    <p:sldId id="440" r:id="rId19"/>
    <p:sldId id="341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-Lena Claeys-Kulik" initials="ALCK" lastIdx="1" clrIdx="0">
    <p:extLst>
      <p:ext uri="{19B8F6BF-5375-455C-9EA6-DF929625EA0E}">
        <p15:presenceInfo xmlns:p15="http://schemas.microsoft.com/office/powerpoint/2012/main" userId="S::Anna.lena.kulik@eua.eu::a5ed5d21-df17-4953-a391-a25e985ea3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ED"/>
    <a:srgbClr val="5CB8F8"/>
    <a:srgbClr val="F05B01"/>
    <a:srgbClr val="330099"/>
    <a:srgbClr val="004D88"/>
    <a:srgbClr val="990066"/>
    <a:srgbClr val="005193"/>
    <a:srgbClr val="9FDCF9"/>
    <a:srgbClr val="2152B4"/>
    <a:srgbClr val="F3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08"/>
  </p:normalViewPr>
  <p:slideViewPr>
    <p:cSldViewPr snapToGrid="0" snapToObjects="1">
      <p:cViewPr varScale="1">
        <p:scale>
          <a:sx n="60" d="100"/>
          <a:sy n="60" d="100"/>
        </p:scale>
        <p:origin x="908" y="32"/>
      </p:cViewPr>
      <p:guideLst>
        <p:guide orient="horz" pos="374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Results</a:t>
            </a:r>
            <a:r>
              <a:rPr lang="en-GB" baseline="0" dirty="0"/>
              <a:t> of the second and third call:  number of participating universities per country</a:t>
            </a:r>
          </a:p>
          <a:p>
            <a:pPr>
              <a:defRPr/>
            </a:pPr>
            <a:r>
              <a:rPr lang="en-GB" baseline="0" dirty="0"/>
              <a:t> (n= 165 + 177= 342) 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35070401532907E-2"/>
          <c:y val="0.18768649686283576"/>
          <c:w val="0.94769054562218624"/>
          <c:h val="0.735116510549048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Sheet1!$B$67</c:f>
              <c:strCache>
                <c:ptCount val="1"/>
                <c:pt idx="0">
                  <c:v>Nr of HEIs 2nd call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Sheet1!$A$68:$A$99</c:f>
              <c:strCache>
                <c:ptCount val="32"/>
                <c:pt idx="0">
                  <c:v>DE</c:v>
                </c:pt>
                <c:pt idx="1">
                  <c:v>FR</c:v>
                </c:pt>
                <c:pt idx="2">
                  <c:v>ES</c:v>
                </c:pt>
                <c:pt idx="3">
                  <c:v>IT</c:v>
                </c:pt>
                <c:pt idx="4">
                  <c:v>NL</c:v>
                </c:pt>
                <c:pt idx="5">
                  <c:v>HU</c:v>
                </c:pt>
                <c:pt idx="6">
                  <c:v>SE</c:v>
                </c:pt>
                <c:pt idx="7">
                  <c:v>BE</c:v>
                </c:pt>
                <c:pt idx="8">
                  <c:v>PL</c:v>
                </c:pt>
                <c:pt idx="9">
                  <c:v>PT</c:v>
                </c:pt>
                <c:pt idx="10">
                  <c:v>RO</c:v>
                </c:pt>
                <c:pt idx="11">
                  <c:v>FI</c:v>
                </c:pt>
                <c:pt idx="12">
                  <c:v>AT</c:v>
                </c:pt>
                <c:pt idx="13">
                  <c:v>IE</c:v>
                </c:pt>
                <c:pt idx="14">
                  <c:v>EL</c:v>
                </c:pt>
                <c:pt idx="15">
                  <c:v>UK</c:v>
                </c:pt>
                <c:pt idx="16">
                  <c:v>DK</c:v>
                </c:pt>
                <c:pt idx="17">
                  <c:v>BG</c:v>
                </c:pt>
                <c:pt idx="18">
                  <c:v>LT</c:v>
                </c:pt>
                <c:pt idx="19">
                  <c:v>NO</c:v>
                </c:pt>
                <c:pt idx="20">
                  <c:v>CZ</c:v>
                </c:pt>
                <c:pt idx="21">
                  <c:v>LV</c:v>
                </c:pt>
                <c:pt idx="22">
                  <c:v>EE</c:v>
                </c:pt>
                <c:pt idx="23">
                  <c:v>HR</c:v>
                </c:pt>
                <c:pt idx="24">
                  <c:v>SK</c:v>
                </c:pt>
                <c:pt idx="25">
                  <c:v>TR</c:v>
                </c:pt>
                <c:pt idx="26">
                  <c:v>CY</c:v>
                </c:pt>
                <c:pt idx="27">
                  <c:v>SI</c:v>
                </c:pt>
                <c:pt idx="28">
                  <c:v>IS</c:v>
                </c:pt>
                <c:pt idx="29">
                  <c:v>LU</c:v>
                </c:pt>
                <c:pt idx="30">
                  <c:v>MT</c:v>
                </c:pt>
                <c:pt idx="31">
                  <c:v>RS</c:v>
                </c:pt>
              </c:strCache>
            </c:strRef>
          </c:cat>
          <c:val>
            <c:numRef>
              <c:f>Sheet1!$B$68:$B$99</c:f>
              <c:numCache>
                <c:formatCode>General</c:formatCode>
                <c:ptCount val="32"/>
                <c:pt idx="0">
                  <c:v>20</c:v>
                </c:pt>
                <c:pt idx="1">
                  <c:v>17</c:v>
                </c:pt>
                <c:pt idx="2">
                  <c:v>13</c:v>
                </c:pt>
                <c:pt idx="3">
                  <c:v>12</c:v>
                </c:pt>
                <c:pt idx="4">
                  <c:v>9</c:v>
                </c:pt>
                <c:pt idx="5">
                  <c:v>6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  <c:pt idx="9">
                  <c:v>7</c:v>
                </c:pt>
                <c:pt idx="10">
                  <c:v>7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5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2</c:v>
                </c:pt>
                <c:pt idx="22">
                  <c:v>3</c:v>
                </c:pt>
                <c:pt idx="23">
                  <c:v>1</c:v>
                </c:pt>
                <c:pt idx="24">
                  <c:v>3</c:v>
                </c:pt>
                <c:pt idx="25">
                  <c:v>3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6-4794-A86F-54B004FEF785}"/>
            </c:ext>
          </c:extLst>
        </c:ser>
        <c:ser>
          <c:idx val="1"/>
          <c:order val="1"/>
          <c:tx>
            <c:strRef>
              <c:f>Sheet1!$C$67</c:f>
              <c:strCache>
                <c:ptCount val="1"/>
                <c:pt idx="0">
                  <c:v>Nr of HEIs 3rd call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Sheet1!$A$68:$A$99</c:f>
              <c:strCache>
                <c:ptCount val="32"/>
                <c:pt idx="0">
                  <c:v>DE</c:v>
                </c:pt>
                <c:pt idx="1">
                  <c:v>FR</c:v>
                </c:pt>
                <c:pt idx="2">
                  <c:v>ES</c:v>
                </c:pt>
                <c:pt idx="3">
                  <c:v>IT</c:v>
                </c:pt>
                <c:pt idx="4">
                  <c:v>NL</c:v>
                </c:pt>
                <c:pt idx="5">
                  <c:v>HU</c:v>
                </c:pt>
                <c:pt idx="6">
                  <c:v>SE</c:v>
                </c:pt>
                <c:pt idx="7">
                  <c:v>BE</c:v>
                </c:pt>
                <c:pt idx="8">
                  <c:v>PL</c:v>
                </c:pt>
                <c:pt idx="9">
                  <c:v>PT</c:v>
                </c:pt>
                <c:pt idx="10">
                  <c:v>RO</c:v>
                </c:pt>
                <c:pt idx="11">
                  <c:v>FI</c:v>
                </c:pt>
                <c:pt idx="12">
                  <c:v>AT</c:v>
                </c:pt>
                <c:pt idx="13">
                  <c:v>IE</c:v>
                </c:pt>
                <c:pt idx="14">
                  <c:v>EL</c:v>
                </c:pt>
                <c:pt idx="15">
                  <c:v>UK</c:v>
                </c:pt>
                <c:pt idx="16">
                  <c:v>DK</c:v>
                </c:pt>
                <c:pt idx="17">
                  <c:v>BG</c:v>
                </c:pt>
                <c:pt idx="18">
                  <c:v>LT</c:v>
                </c:pt>
                <c:pt idx="19">
                  <c:v>NO</c:v>
                </c:pt>
                <c:pt idx="20">
                  <c:v>CZ</c:v>
                </c:pt>
                <c:pt idx="21">
                  <c:v>LV</c:v>
                </c:pt>
                <c:pt idx="22">
                  <c:v>EE</c:v>
                </c:pt>
                <c:pt idx="23">
                  <c:v>HR</c:v>
                </c:pt>
                <c:pt idx="24">
                  <c:v>SK</c:v>
                </c:pt>
                <c:pt idx="25">
                  <c:v>TR</c:v>
                </c:pt>
                <c:pt idx="26">
                  <c:v>CY</c:v>
                </c:pt>
                <c:pt idx="27">
                  <c:v>SI</c:v>
                </c:pt>
                <c:pt idx="28">
                  <c:v>IS</c:v>
                </c:pt>
                <c:pt idx="29">
                  <c:v>LU</c:v>
                </c:pt>
                <c:pt idx="30">
                  <c:v>MT</c:v>
                </c:pt>
                <c:pt idx="31">
                  <c:v>RS</c:v>
                </c:pt>
              </c:strCache>
            </c:strRef>
          </c:cat>
          <c:val>
            <c:numRef>
              <c:f>Sheet1!$C$68:$C$99</c:f>
              <c:numCache>
                <c:formatCode>General</c:formatCode>
                <c:ptCount val="32"/>
                <c:pt idx="0">
                  <c:v>22</c:v>
                </c:pt>
                <c:pt idx="1">
                  <c:v>21</c:v>
                </c:pt>
                <c:pt idx="2">
                  <c:v>18</c:v>
                </c:pt>
                <c:pt idx="3">
                  <c:v>14</c:v>
                </c:pt>
                <c:pt idx="4">
                  <c:v>6</c:v>
                </c:pt>
                <c:pt idx="5">
                  <c:v>4</c:v>
                </c:pt>
                <c:pt idx="6">
                  <c:v>8</c:v>
                </c:pt>
                <c:pt idx="7">
                  <c:v>7</c:v>
                </c:pt>
                <c:pt idx="8">
                  <c:v>13</c:v>
                </c:pt>
                <c:pt idx="9">
                  <c:v>8</c:v>
                </c:pt>
                <c:pt idx="10">
                  <c:v>7</c:v>
                </c:pt>
                <c:pt idx="11">
                  <c:v>8</c:v>
                </c:pt>
                <c:pt idx="12">
                  <c:v>6</c:v>
                </c:pt>
                <c:pt idx="13">
                  <c:v>5</c:v>
                </c:pt>
                <c:pt idx="14">
                  <c:v>4</c:v>
                </c:pt>
                <c:pt idx="15">
                  <c:v>0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5</c:v>
                </c:pt>
                <c:pt idx="20">
                  <c:v>2</c:v>
                </c:pt>
                <c:pt idx="21">
                  <c:v>1</c:v>
                </c:pt>
                <c:pt idx="22">
                  <c:v>0</c:v>
                </c:pt>
                <c:pt idx="23">
                  <c:v>4</c:v>
                </c:pt>
                <c:pt idx="24">
                  <c:v>0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2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6-4794-A86F-54B004FEF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204047"/>
        <c:axId val="132194895"/>
      </c:barChart>
      <c:catAx>
        <c:axId val="13220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895"/>
        <c:crosses val="autoZero"/>
        <c:auto val="1"/>
        <c:lblAlgn val="ctr"/>
        <c:lblOffset val="100"/>
        <c:noMultiLvlLbl val="0"/>
      </c:catAx>
      <c:valAx>
        <c:axId val="13219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04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F1565-B05F-46FD-913A-AA640868EEE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E73AB0-AE4D-4CE3-BF98-28EFB8996665}">
      <dgm:prSet phldrT="[Text]" custT="1"/>
      <dgm:spPr/>
      <dgm:t>
        <a:bodyPr/>
        <a:lstStyle/>
        <a:p>
          <a:r>
            <a:rPr lang="en-GB" sz="1600" dirty="0"/>
            <a:t>European Council 2017 – goal: 20 alliances by 2024</a:t>
          </a:r>
        </a:p>
      </dgm:t>
    </dgm:pt>
    <dgm:pt modelId="{BB5D5D72-5A45-49BC-90BA-E9F14B18E02A}" type="parTrans" cxnId="{CAB10A53-D146-469A-AD17-F02488B33B40}">
      <dgm:prSet/>
      <dgm:spPr/>
      <dgm:t>
        <a:bodyPr/>
        <a:lstStyle/>
        <a:p>
          <a:endParaRPr lang="en-GB"/>
        </a:p>
      </dgm:t>
    </dgm:pt>
    <dgm:pt modelId="{43B0EF65-56AE-4A37-8229-66063B4C1512}" type="sibTrans" cxnId="{CAB10A53-D146-469A-AD17-F02488B33B40}">
      <dgm:prSet/>
      <dgm:spPr/>
      <dgm:t>
        <a:bodyPr/>
        <a:lstStyle/>
        <a:p>
          <a:endParaRPr lang="en-GB"/>
        </a:p>
      </dgm:t>
    </dgm:pt>
    <dgm:pt modelId="{B5FAF45F-AC16-4A67-9EEB-E1E840496E4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GB" sz="16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600" dirty="0"/>
            <a:t>1. Call 2019: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600" dirty="0"/>
            <a:t>17 alliances</a:t>
          </a:r>
        </a:p>
      </dgm:t>
    </dgm:pt>
    <dgm:pt modelId="{6E43B439-4264-4B95-BA61-5BA8E3DEE4EE}" type="parTrans" cxnId="{AD4E8F8C-D1F4-463E-B7AF-4DBE3EE0E172}">
      <dgm:prSet/>
      <dgm:spPr/>
      <dgm:t>
        <a:bodyPr/>
        <a:lstStyle/>
        <a:p>
          <a:endParaRPr lang="en-GB"/>
        </a:p>
      </dgm:t>
    </dgm:pt>
    <dgm:pt modelId="{583807D5-155D-4789-AFA3-0CF06160C914}" type="sibTrans" cxnId="{AD4E8F8C-D1F4-463E-B7AF-4DBE3EE0E172}">
      <dgm:prSet/>
      <dgm:spPr/>
      <dgm:t>
        <a:bodyPr/>
        <a:lstStyle/>
        <a:p>
          <a:endParaRPr lang="en-GB"/>
        </a:p>
      </dgm:t>
    </dgm:pt>
    <dgm:pt modelId="{A0906BA8-0216-45A7-987E-85CC12F66D03}">
      <dgm:prSet phldrT="[Text]" custT="1"/>
      <dgm:spPr/>
      <dgm:t>
        <a:bodyPr/>
        <a:lstStyle/>
        <a:p>
          <a:r>
            <a:rPr lang="en-GB" sz="1600" dirty="0"/>
            <a:t>2. Call 2020: + 24 alliances = 41 in total</a:t>
          </a:r>
        </a:p>
      </dgm:t>
    </dgm:pt>
    <dgm:pt modelId="{D5B1689F-7E44-48E1-A2F8-E8FD081BDBE0}" type="parTrans" cxnId="{BA611F5A-B0B3-436E-B91E-063D6925453A}">
      <dgm:prSet/>
      <dgm:spPr/>
      <dgm:t>
        <a:bodyPr/>
        <a:lstStyle/>
        <a:p>
          <a:endParaRPr lang="en-GB"/>
        </a:p>
      </dgm:t>
    </dgm:pt>
    <dgm:pt modelId="{C7030A62-4CA2-43D7-A13F-F3931F6775AD}" type="sibTrans" cxnId="{BA611F5A-B0B3-436E-B91E-063D6925453A}">
      <dgm:prSet/>
      <dgm:spPr/>
      <dgm:t>
        <a:bodyPr/>
        <a:lstStyle/>
        <a:p>
          <a:endParaRPr lang="en-GB"/>
        </a:p>
      </dgm:t>
    </dgm:pt>
    <dgm:pt modelId="{7BFD5288-8CCF-424A-8326-D7E31CA37CA3}">
      <dgm:prSet/>
      <dgm:spPr/>
      <dgm:t>
        <a:bodyPr/>
        <a:lstStyle/>
        <a:p>
          <a:endParaRPr lang="en-GB"/>
        </a:p>
      </dgm:t>
    </dgm:pt>
    <dgm:pt modelId="{0A45CF01-D320-4B82-A3D3-A7776C515117}" type="parTrans" cxnId="{EAB1A651-BDE2-495A-991E-E7FDF0C50113}">
      <dgm:prSet/>
      <dgm:spPr/>
      <dgm:t>
        <a:bodyPr/>
        <a:lstStyle/>
        <a:p>
          <a:endParaRPr lang="en-GB"/>
        </a:p>
      </dgm:t>
    </dgm:pt>
    <dgm:pt modelId="{E6595365-7E34-40A2-AE6A-7DB9C8016B73}" type="sibTrans" cxnId="{EAB1A651-BDE2-495A-991E-E7FDF0C50113}">
      <dgm:prSet/>
      <dgm:spPr/>
      <dgm:t>
        <a:bodyPr/>
        <a:lstStyle/>
        <a:p>
          <a:endParaRPr lang="en-GB"/>
        </a:p>
      </dgm:t>
    </dgm:pt>
    <dgm:pt modelId="{632DBE34-3769-4AD3-B005-8CF3AD882454}">
      <dgm:prSet/>
      <dgm:spPr/>
      <dgm:t>
        <a:bodyPr/>
        <a:lstStyle/>
        <a:p>
          <a:endParaRPr lang="en-GB"/>
        </a:p>
      </dgm:t>
    </dgm:pt>
    <dgm:pt modelId="{B0008A94-8F17-40D1-AEE3-18613E2ABD3C}" type="parTrans" cxnId="{52BB7A40-0C0E-4C27-9FAA-959816668A39}">
      <dgm:prSet/>
      <dgm:spPr/>
      <dgm:t>
        <a:bodyPr/>
        <a:lstStyle/>
        <a:p>
          <a:endParaRPr lang="en-GB"/>
        </a:p>
      </dgm:t>
    </dgm:pt>
    <dgm:pt modelId="{C0FB7DC4-2A37-44E2-B405-0E3C1944F6E1}" type="sibTrans" cxnId="{52BB7A40-0C0E-4C27-9FAA-959816668A39}">
      <dgm:prSet/>
      <dgm:spPr/>
      <dgm:t>
        <a:bodyPr/>
        <a:lstStyle/>
        <a:p>
          <a:endParaRPr lang="en-GB"/>
        </a:p>
      </dgm:t>
    </dgm:pt>
    <dgm:pt modelId="{D232EFF4-5AE8-4AD4-8EC8-53E8C0685475}">
      <dgm:prSet phldrT="[Text]" custLinFactNeighborX="-34974" custLinFactNeighborY="9119"/>
      <dgm:spPr/>
      <dgm:t>
        <a:bodyPr/>
        <a:lstStyle/>
        <a:p>
          <a:endParaRPr lang="en-GB"/>
        </a:p>
      </dgm:t>
    </dgm:pt>
    <dgm:pt modelId="{EA9097A6-E727-4BF4-968A-3A652C918CDC}" type="parTrans" cxnId="{9578C49C-08D7-42F0-B7E9-EE459CFE93C4}">
      <dgm:prSet/>
      <dgm:spPr/>
      <dgm:t>
        <a:bodyPr/>
        <a:lstStyle/>
        <a:p>
          <a:endParaRPr lang="en-GB"/>
        </a:p>
      </dgm:t>
    </dgm:pt>
    <dgm:pt modelId="{2269A963-DB19-4FBB-AA17-831CB0C0CC8A}" type="sibTrans" cxnId="{9578C49C-08D7-42F0-B7E9-EE459CFE93C4}">
      <dgm:prSet/>
      <dgm:spPr/>
      <dgm:t>
        <a:bodyPr/>
        <a:lstStyle/>
        <a:p>
          <a:endParaRPr lang="en-GB"/>
        </a:p>
      </dgm:t>
    </dgm:pt>
    <dgm:pt modelId="{10940826-7976-423A-A347-9A1BFEBF07A6}" type="pres">
      <dgm:prSet presAssocID="{46DF1565-B05F-46FD-913A-AA640868EEE9}" presName="arrowDiagram" presStyleCnt="0">
        <dgm:presLayoutVars>
          <dgm:chMax val="5"/>
          <dgm:dir/>
          <dgm:resizeHandles val="exact"/>
        </dgm:presLayoutVars>
      </dgm:prSet>
      <dgm:spPr/>
    </dgm:pt>
    <dgm:pt modelId="{3FD674D7-D974-4861-8F82-868535F34271}" type="pres">
      <dgm:prSet presAssocID="{46DF1565-B05F-46FD-913A-AA640868EEE9}" presName="arrow" presStyleLbl="bgShp" presStyleIdx="0" presStyleCnt="1"/>
      <dgm:spPr/>
    </dgm:pt>
    <dgm:pt modelId="{20D8114C-F018-4A8A-A203-63024BA2FA61}" type="pres">
      <dgm:prSet presAssocID="{46DF1565-B05F-46FD-913A-AA640868EEE9}" presName="arrowDiagram5" presStyleCnt="0"/>
      <dgm:spPr/>
    </dgm:pt>
    <dgm:pt modelId="{D3D089DD-9C1A-4247-BC1A-0D78C16AB32C}" type="pres">
      <dgm:prSet presAssocID="{F0E73AB0-AE4D-4CE3-BF98-28EFB8996665}" presName="bullet5a" presStyleLbl="node1" presStyleIdx="0" presStyleCnt="5"/>
      <dgm:spPr/>
    </dgm:pt>
    <dgm:pt modelId="{110C5759-CB1C-4652-90C9-0FB89A29989B}" type="pres">
      <dgm:prSet presAssocID="{F0E73AB0-AE4D-4CE3-BF98-28EFB8996665}" presName="textBox5a" presStyleLbl="revTx" presStyleIdx="0" presStyleCnt="5" custLinFactNeighborX="-22967" custLinFactNeighborY="14006">
        <dgm:presLayoutVars>
          <dgm:bulletEnabled val="1"/>
        </dgm:presLayoutVars>
      </dgm:prSet>
      <dgm:spPr/>
    </dgm:pt>
    <dgm:pt modelId="{7D5EA279-C19D-40D6-97A9-FAA459B94F54}" type="pres">
      <dgm:prSet presAssocID="{B5FAF45F-AC16-4A67-9EEB-E1E840496E46}" presName="bullet5b" presStyleLbl="node1" presStyleIdx="1" presStyleCnt="5" custLinFactNeighborX="2156" custLinFactNeighborY="35378"/>
      <dgm:spPr/>
    </dgm:pt>
    <dgm:pt modelId="{9EC55240-FDC3-4A0E-AE15-00598054E51D}" type="pres">
      <dgm:prSet presAssocID="{B5FAF45F-AC16-4A67-9EEB-E1E840496E46}" presName="textBox5b" presStyleLbl="revTx" presStyleIdx="1" presStyleCnt="5" custLinFactNeighborX="-29628" custLinFactNeighborY="32932">
        <dgm:presLayoutVars>
          <dgm:bulletEnabled val="1"/>
        </dgm:presLayoutVars>
      </dgm:prSet>
      <dgm:spPr/>
    </dgm:pt>
    <dgm:pt modelId="{AC893461-D824-41C0-9E33-8E4B74BD60F2}" type="pres">
      <dgm:prSet presAssocID="{A0906BA8-0216-45A7-987E-85CC12F66D03}" presName="bullet5c" presStyleLbl="node1" presStyleIdx="2" presStyleCnt="5" custLinFactNeighborX="-84474" custLinFactNeighborY="34817"/>
      <dgm:spPr/>
    </dgm:pt>
    <dgm:pt modelId="{5B4E94D6-1A43-4DA5-A079-C1D403DDFACB}" type="pres">
      <dgm:prSet presAssocID="{A0906BA8-0216-45A7-987E-85CC12F66D03}" presName="textBox5c" presStyleLbl="revTx" presStyleIdx="2" presStyleCnt="5" custScaleX="77529" custScaleY="77826" custLinFactNeighborX="-50719" custLinFactNeighborY="2627">
        <dgm:presLayoutVars>
          <dgm:bulletEnabled val="1"/>
        </dgm:presLayoutVars>
      </dgm:prSet>
      <dgm:spPr/>
    </dgm:pt>
    <dgm:pt modelId="{CF11C737-6228-4112-BE6B-CFD2035C1917}" type="pres">
      <dgm:prSet presAssocID="{7BFD5288-8CCF-424A-8326-D7E31CA37CA3}" presName="bullet5d" presStyleLbl="node1" presStyleIdx="3" presStyleCnt="5" custLinFactX="-61290" custLinFactNeighborX="-100000" custLinFactNeighborY="44128"/>
      <dgm:spPr/>
    </dgm:pt>
    <dgm:pt modelId="{2FD2DF49-195C-4692-B31C-5AAFAF514796}" type="pres">
      <dgm:prSet presAssocID="{7BFD5288-8CCF-424A-8326-D7E31CA37CA3}" presName="textBox5d" presStyleLbl="revTx" presStyleIdx="3" presStyleCnt="5">
        <dgm:presLayoutVars>
          <dgm:bulletEnabled val="1"/>
        </dgm:presLayoutVars>
      </dgm:prSet>
      <dgm:spPr/>
    </dgm:pt>
    <dgm:pt modelId="{4D249B61-E5A7-4420-BA17-7EB7C15D0560}" type="pres">
      <dgm:prSet presAssocID="{632DBE34-3769-4AD3-B005-8CF3AD882454}" presName="bullet5e" presStyleLbl="node1" presStyleIdx="4" presStyleCnt="5" custLinFactX="-82574" custLinFactNeighborX="-100000" custLinFactNeighborY="31717"/>
      <dgm:spPr/>
    </dgm:pt>
    <dgm:pt modelId="{91023527-33C1-4832-BB04-813B5E21276E}" type="pres">
      <dgm:prSet presAssocID="{632DBE34-3769-4AD3-B005-8CF3AD882454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733A363A-8465-4602-89E7-B55708145A79}" type="presOf" srcId="{46DF1565-B05F-46FD-913A-AA640868EEE9}" destId="{10940826-7976-423A-A347-9A1BFEBF07A6}" srcOrd="0" destOrd="0" presId="urn:microsoft.com/office/officeart/2005/8/layout/arrow2"/>
    <dgm:cxn modelId="{0BCFEB3C-768F-4EE0-B231-0E2EEA5A139A}" type="presOf" srcId="{A0906BA8-0216-45A7-987E-85CC12F66D03}" destId="{5B4E94D6-1A43-4DA5-A079-C1D403DDFACB}" srcOrd="0" destOrd="0" presId="urn:microsoft.com/office/officeart/2005/8/layout/arrow2"/>
    <dgm:cxn modelId="{52BB7A40-0C0E-4C27-9FAA-959816668A39}" srcId="{46DF1565-B05F-46FD-913A-AA640868EEE9}" destId="{632DBE34-3769-4AD3-B005-8CF3AD882454}" srcOrd="4" destOrd="0" parTransId="{B0008A94-8F17-40D1-AEE3-18613E2ABD3C}" sibTransId="{C0FB7DC4-2A37-44E2-B405-0E3C1944F6E1}"/>
    <dgm:cxn modelId="{80253963-7F3C-4C2C-B4B8-10EC8165C421}" type="presOf" srcId="{F0E73AB0-AE4D-4CE3-BF98-28EFB8996665}" destId="{110C5759-CB1C-4652-90C9-0FB89A29989B}" srcOrd="0" destOrd="0" presId="urn:microsoft.com/office/officeart/2005/8/layout/arrow2"/>
    <dgm:cxn modelId="{EFF0EB6B-7F81-4871-9530-D2962C1DC825}" type="presOf" srcId="{632DBE34-3769-4AD3-B005-8CF3AD882454}" destId="{91023527-33C1-4832-BB04-813B5E21276E}" srcOrd="0" destOrd="0" presId="urn:microsoft.com/office/officeart/2005/8/layout/arrow2"/>
    <dgm:cxn modelId="{EAB1A651-BDE2-495A-991E-E7FDF0C50113}" srcId="{46DF1565-B05F-46FD-913A-AA640868EEE9}" destId="{7BFD5288-8CCF-424A-8326-D7E31CA37CA3}" srcOrd="3" destOrd="0" parTransId="{0A45CF01-D320-4B82-A3D3-A7776C515117}" sibTransId="{E6595365-7E34-40A2-AE6A-7DB9C8016B73}"/>
    <dgm:cxn modelId="{CAB10A53-D146-469A-AD17-F02488B33B40}" srcId="{46DF1565-B05F-46FD-913A-AA640868EEE9}" destId="{F0E73AB0-AE4D-4CE3-BF98-28EFB8996665}" srcOrd="0" destOrd="0" parTransId="{BB5D5D72-5A45-49BC-90BA-E9F14B18E02A}" sibTransId="{43B0EF65-56AE-4A37-8229-66063B4C1512}"/>
    <dgm:cxn modelId="{BA611F5A-B0B3-436E-B91E-063D6925453A}" srcId="{46DF1565-B05F-46FD-913A-AA640868EEE9}" destId="{A0906BA8-0216-45A7-987E-85CC12F66D03}" srcOrd="2" destOrd="0" parTransId="{D5B1689F-7E44-48E1-A2F8-E8FD081BDBE0}" sibTransId="{C7030A62-4CA2-43D7-A13F-F3931F6775AD}"/>
    <dgm:cxn modelId="{AD4E8F8C-D1F4-463E-B7AF-4DBE3EE0E172}" srcId="{46DF1565-B05F-46FD-913A-AA640868EEE9}" destId="{B5FAF45F-AC16-4A67-9EEB-E1E840496E46}" srcOrd="1" destOrd="0" parTransId="{6E43B439-4264-4B95-BA61-5BA8E3DEE4EE}" sibTransId="{583807D5-155D-4789-AFA3-0CF06160C914}"/>
    <dgm:cxn modelId="{9578C49C-08D7-42F0-B7E9-EE459CFE93C4}" srcId="{46DF1565-B05F-46FD-913A-AA640868EEE9}" destId="{D232EFF4-5AE8-4AD4-8EC8-53E8C0685475}" srcOrd="5" destOrd="0" parTransId="{EA9097A6-E727-4BF4-968A-3A652C918CDC}" sibTransId="{2269A963-DB19-4FBB-AA17-831CB0C0CC8A}"/>
    <dgm:cxn modelId="{3F803EA4-B020-4E04-85D7-1630B75C770E}" type="presOf" srcId="{7BFD5288-8CCF-424A-8326-D7E31CA37CA3}" destId="{2FD2DF49-195C-4692-B31C-5AAFAF514796}" srcOrd="0" destOrd="0" presId="urn:microsoft.com/office/officeart/2005/8/layout/arrow2"/>
    <dgm:cxn modelId="{8F8DE4DF-A501-4CA7-AC69-FE55EEBCD48A}" type="presOf" srcId="{B5FAF45F-AC16-4A67-9EEB-E1E840496E46}" destId="{9EC55240-FDC3-4A0E-AE15-00598054E51D}" srcOrd="0" destOrd="0" presId="urn:microsoft.com/office/officeart/2005/8/layout/arrow2"/>
    <dgm:cxn modelId="{85D9D5B9-231C-4C3F-995A-AAE5BCA1BE3E}" type="presParOf" srcId="{10940826-7976-423A-A347-9A1BFEBF07A6}" destId="{3FD674D7-D974-4861-8F82-868535F34271}" srcOrd="0" destOrd="0" presId="urn:microsoft.com/office/officeart/2005/8/layout/arrow2"/>
    <dgm:cxn modelId="{1FA8E49F-BF78-4208-9162-30E00F28C243}" type="presParOf" srcId="{10940826-7976-423A-A347-9A1BFEBF07A6}" destId="{20D8114C-F018-4A8A-A203-63024BA2FA61}" srcOrd="1" destOrd="0" presId="urn:microsoft.com/office/officeart/2005/8/layout/arrow2"/>
    <dgm:cxn modelId="{67FE2D81-882E-490B-B4F0-E7BC527ABB34}" type="presParOf" srcId="{20D8114C-F018-4A8A-A203-63024BA2FA61}" destId="{D3D089DD-9C1A-4247-BC1A-0D78C16AB32C}" srcOrd="0" destOrd="0" presId="urn:microsoft.com/office/officeart/2005/8/layout/arrow2"/>
    <dgm:cxn modelId="{A2D1DDF9-6C6C-405D-87B8-754A62A25308}" type="presParOf" srcId="{20D8114C-F018-4A8A-A203-63024BA2FA61}" destId="{110C5759-CB1C-4652-90C9-0FB89A29989B}" srcOrd="1" destOrd="0" presId="urn:microsoft.com/office/officeart/2005/8/layout/arrow2"/>
    <dgm:cxn modelId="{51051021-1994-427C-BBD0-B9C6E31CE81E}" type="presParOf" srcId="{20D8114C-F018-4A8A-A203-63024BA2FA61}" destId="{7D5EA279-C19D-40D6-97A9-FAA459B94F54}" srcOrd="2" destOrd="0" presId="urn:microsoft.com/office/officeart/2005/8/layout/arrow2"/>
    <dgm:cxn modelId="{E934D5CB-DD8B-47DF-9684-6534E37C468C}" type="presParOf" srcId="{20D8114C-F018-4A8A-A203-63024BA2FA61}" destId="{9EC55240-FDC3-4A0E-AE15-00598054E51D}" srcOrd="3" destOrd="0" presId="urn:microsoft.com/office/officeart/2005/8/layout/arrow2"/>
    <dgm:cxn modelId="{2663B37F-BFC0-4875-8620-92CE909188F7}" type="presParOf" srcId="{20D8114C-F018-4A8A-A203-63024BA2FA61}" destId="{AC893461-D824-41C0-9E33-8E4B74BD60F2}" srcOrd="4" destOrd="0" presId="urn:microsoft.com/office/officeart/2005/8/layout/arrow2"/>
    <dgm:cxn modelId="{B74A9FFA-5E29-44AA-9B7D-BB90CACE0A31}" type="presParOf" srcId="{20D8114C-F018-4A8A-A203-63024BA2FA61}" destId="{5B4E94D6-1A43-4DA5-A079-C1D403DDFACB}" srcOrd="5" destOrd="0" presId="urn:microsoft.com/office/officeart/2005/8/layout/arrow2"/>
    <dgm:cxn modelId="{C3967F93-0127-4033-AA3F-DFE642285A83}" type="presParOf" srcId="{20D8114C-F018-4A8A-A203-63024BA2FA61}" destId="{CF11C737-6228-4112-BE6B-CFD2035C1917}" srcOrd="6" destOrd="0" presId="urn:microsoft.com/office/officeart/2005/8/layout/arrow2"/>
    <dgm:cxn modelId="{AD18B575-40A8-4DFB-8D96-CAF8AF44ABF3}" type="presParOf" srcId="{20D8114C-F018-4A8A-A203-63024BA2FA61}" destId="{2FD2DF49-195C-4692-B31C-5AAFAF514796}" srcOrd="7" destOrd="0" presId="urn:microsoft.com/office/officeart/2005/8/layout/arrow2"/>
    <dgm:cxn modelId="{E7851EDC-C8B1-4A37-8B78-7D5AE0C45F48}" type="presParOf" srcId="{20D8114C-F018-4A8A-A203-63024BA2FA61}" destId="{4D249B61-E5A7-4420-BA17-7EB7C15D0560}" srcOrd="8" destOrd="0" presId="urn:microsoft.com/office/officeart/2005/8/layout/arrow2"/>
    <dgm:cxn modelId="{682C4BF9-4E0C-424A-9341-711E32D5C8A7}" type="presParOf" srcId="{20D8114C-F018-4A8A-A203-63024BA2FA61}" destId="{91023527-33C1-4832-BB04-813B5E21276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674D7-D974-4861-8F82-868535F34271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089DD-9C1A-4247-BC1A-0D78C16AB32C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C5759-CB1C-4652-90C9-0FB89A29989B}">
      <dsp:nvSpPr>
        <dsp:cNvPr id="0" name=""/>
        <dsp:cNvSpPr/>
      </dsp:nvSpPr>
      <dsp:spPr>
        <a:xfrm>
          <a:off x="649534" y="4209627"/>
          <a:ext cx="106476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European Council 2017 – goal: 20 alliances by 2024</a:t>
          </a:r>
        </a:p>
      </dsp:txBody>
      <dsp:txXfrm>
        <a:off x="649534" y="4209627"/>
        <a:ext cx="1064768" cy="1209040"/>
      </dsp:txXfrm>
    </dsp:sp>
    <dsp:sp modelId="{7D5EA279-C19D-40D6-97A9-FAA459B94F54}">
      <dsp:nvSpPr>
        <dsp:cNvPr id="0" name=""/>
        <dsp:cNvSpPr/>
      </dsp:nvSpPr>
      <dsp:spPr>
        <a:xfrm>
          <a:off x="1818852" y="3078028"/>
          <a:ext cx="292608" cy="29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55240-FDC3-4A0E-AE15-00598054E51D}">
      <dsp:nvSpPr>
        <dsp:cNvPr id="0" name=""/>
        <dsp:cNvSpPr/>
      </dsp:nvSpPr>
      <dsp:spPr>
        <a:xfrm>
          <a:off x="1559092" y="3290147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/>
            <a:t>1. Call 2019: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/>
            <a:t>17 alliances</a:t>
          </a:r>
        </a:p>
      </dsp:txBody>
      <dsp:txXfrm>
        <a:off x="1559092" y="3290147"/>
        <a:ext cx="1349248" cy="2128519"/>
      </dsp:txXfrm>
    </dsp:sp>
    <dsp:sp modelId="{AC893461-D824-41C0-9E33-8E4B74BD60F2}">
      <dsp:nvSpPr>
        <dsp:cNvPr id="0" name=""/>
        <dsp:cNvSpPr/>
      </dsp:nvSpPr>
      <dsp:spPr>
        <a:xfrm>
          <a:off x="2783453" y="2335137"/>
          <a:ext cx="390144" cy="390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E94D6-1A43-4DA5-A079-C1D403DDFACB}">
      <dsp:nvSpPr>
        <dsp:cNvPr id="0" name=""/>
        <dsp:cNvSpPr/>
      </dsp:nvSpPr>
      <dsp:spPr>
        <a:xfrm>
          <a:off x="2688716" y="2785902"/>
          <a:ext cx="1216200" cy="2221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2. Call 2020: + 24 alliances = 41 in total</a:t>
          </a:r>
        </a:p>
      </dsp:txBody>
      <dsp:txXfrm>
        <a:off x="2688716" y="2785902"/>
        <a:ext cx="1216200" cy="2221901"/>
      </dsp:txXfrm>
    </dsp:sp>
    <dsp:sp modelId="{CF11C737-6228-4112-BE6B-CFD2035C1917}">
      <dsp:nvSpPr>
        <dsp:cNvPr id="0" name=""/>
        <dsp:cNvSpPr/>
      </dsp:nvSpPr>
      <dsp:spPr>
        <a:xfrm>
          <a:off x="3812033" y="1816142"/>
          <a:ext cx="503936" cy="503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2DF49-195C-4692-B31C-5AAFAF514796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/>
        </a:p>
      </dsp:txBody>
      <dsp:txXfrm>
        <a:off x="4876800" y="1845733"/>
        <a:ext cx="1625600" cy="3403600"/>
      </dsp:txXfrm>
    </dsp:sp>
    <dsp:sp modelId="{4D249B61-E5A7-4420-BA17-7EB7C15D0560}">
      <dsp:nvSpPr>
        <dsp:cNvPr id="0" name=""/>
        <dsp:cNvSpPr/>
      </dsp:nvSpPr>
      <dsp:spPr>
        <a:xfrm>
          <a:off x="5009014" y="1393056"/>
          <a:ext cx="642112" cy="642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23527-33C1-4832-BB04-813B5E21276E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/>
        </a:p>
      </dsp:txBody>
      <dsp:txXfrm>
        <a:off x="6502399" y="1510453"/>
        <a:ext cx="1625600" cy="37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0.55842</cdr:x>
      <cdr:y>0.82319</cdr:y>
    </cdr:from>
    <cdr:to>
      <cdr:x>0.60996</cdr:x>
      <cdr:y>0.93807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31C2DBAD-A820-2924-C233-42122AA72B5C}"/>
            </a:ext>
          </a:extLst>
        </cdr:cNvPr>
        <cdr:cNvSpPr/>
      </cdr:nvSpPr>
      <cdr:spPr>
        <a:xfrm xmlns:a="http://schemas.openxmlformats.org/drawingml/2006/main">
          <a:off x="4741034" y="4631365"/>
          <a:ext cx="437576" cy="64633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1044A-7543-3C48-B980-4AB14977EBC3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74587-E501-6946-895B-36A095D35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9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C039F-C2BE-5E4E-A05E-85F96C7E551A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63207-9AB5-BA43-B543-28A227642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8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5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66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2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</a:t>
            </a:r>
            <a:r>
              <a:rPr lang="en-BE" dirty="0"/>
              <a:t>n</a:t>
            </a:r>
            <a:r>
              <a:rPr lang="de-DE" dirty="0"/>
              <a:t>d</a:t>
            </a:r>
            <a:r>
              <a:rPr lang="en-BE" dirty="0" err="1"/>
              <a:t>i</a:t>
            </a:r>
            <a:r>
              <a:rPr lang="de-DE" dirty="0"/>
              <a:t>c</a:t>
            </a:r>
            <a:r>
              <a:rPr lang="en-BE" dirty="0"/>
              <a:t>a</a:t>
            </a:r>
            <a:r>
              <a:rPr lang="de-DE" dirty="0"/>
              <a:t>t</a:t>
            </a:r>
            <a:r>
              <a:rPr lang="en-BE" dirty="0"/>
              <a:t>e </a:t>
            </a:r>
            <a:r>
              <a:rPr lang="de-DE" dirty="0"/>
              <a:t>t</a:t>
            </a:r>
            <a:r>
              <a:rPr lang="en-BE" dirty="0"/>
              <a:t>h</a:t>
            </a:r>
            <a:r>
              <a:rPr lang="de-DE" dirty="0"/>
              <a:t>e</a:t>
            </a:r>
            <a:r>
              <a:rPr lang="en-BE" dirty="0"/>
              <a:t> </a:t>
            </a:r>
            <a:r>
              <a:rPr lang="de-DE" dirty="0"/>
              <a:t>s</a:t>
            </a:r>
            <a:r>
              <a:rPr lang="en-BE" dirty="0"/>
              <a:t>u</a:t>
            </a:r>
            <a:r>
              <a:rPr lang="de-DE" dirty="0"/>
              <a:t>r</a:t>
            </a:r>
            <a:r>
              <a:rPr lang="en-BE" dirty="0"/>
              <a:t>v</a:t>
            </a:r>
            <a:r>
              <a:rPr lang="de-DE" dirty="0"/>
              <a:t>e</a:t>
            </a:r>
            <a:r>
              <a:rPr lang="en-BE" dirty="0"/>
              <a:t>y </a:t>
            </a:r>
            <a:r>
              <a:rPr lang="de-DE" dirty="0"/>
              <a:t>p</a:t>
            </a:r>
            <a:r>
              <a:rPr lang="en-BE" dirty="0"/>
              <a:t>a</a:t>
            </a:r>
            <a:r>
              <a:rPr lang="de-DE" dirty="0"/>
              <a:t>t</a:t>
            </a:r>
            <a:r>
              <a:rPr lang="en-BE" dirty="0"/>
              <a:t>h: </a:t>
            </a:r>
            <a:r>
              <a:rPr lang="de-DE" dirty="0"/>
              <a:t>w</a:t>
            </a:r>
            <a:r>
              <a:rPr lang="en-BE" dirty="0"/>
              <a:t>h</a:t>
            </a:r>
            <a:r>
              <a:rPr lang="de-DE" dirty="0"/>
              <a:t>o</a:t>
            </a:r>
            <a:r>
              <a:rPr lang="en-BE" dirty="0"/>
              <a:t> </a:t>
            </a:r>
            <a:r>
              <a:rPr lang="de-DE" dirty="0"/>
              <a:t>h</a:t>
            </a:r>
            <a:r>
              <a:rPr lang="en-BE" dirty="0"/>
              <a:t>a</a:t>
            </a:r>
            <a:r>
              <a:rPr lang="de-DE" dirty="0"/>
              <a:t>s</a:t>
            </a:r>
            <a:r>
              <a:rPr lang="en-BE" dirty="0"/>
              <a:t> </a:t>
            </a:r>
            <a:r>
              <a:rPr lang="de-DE" dirty="0"/>
              <a:t>a</a:t>
            </a:r>
            <a:r>
              <a:rPr lang="en-BE" dirty="0"/>
              <a:t>n</a:t>
            </a:r>
            <a:r>
              <a:rPr lang="de-DE" dirty="0"/>
              <a:t>s</a:t>
            </a:r>
            <a:r>
              <a:rPr lang="en-BE" dirty="0"/>
              <a:t>w</a:t>
            </a:r>
            <a:r>
              <a:rPr lang="de-DE" dirty="0"/>
              <a:t>e</a:t>
            </a:r>
            <a:r>
              <a:rPr lang="en-BE" dirty="0"/>
              <a:t>r</a:t>
            </a:r>
            <a:r>
              <a:rPr lang="de-DE" dirty="0"/>
              <a:t>e</a:t>
            </a:r>
            <a:r>
              <a:rPr lang="en-BE" dirty="0"/>
              <a:t>d Q88, N=?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emf"/><Relationship Id="rId7" Type="http://schemas.openxmlformats.org/officeDocument/2006/relationships/hyperlink" Target="https://www.youtube.com/c/EuropeanUniversityAssociationEUA" TargetMode="External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uropeanUniversityAssociation" TargetMode="External"/><Relationship Id="rId5" Type="http://schemas.openxmlformats.org/officeDocument/2006/relationships/hyperlink" Target="https://twitter.com/intent/follow?source=followbutton&amp;variant=1.0&amp;screen_name=euatweets" TargetMode="Externa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emf"/><Relationship Id="rId7" Type="http://schemas.openxmlformats.org/officeDocument/2006/relationships/hyperlink" Target="https://www.youtube.com/c/EuropeanUniversityAssociationEUA" TargetMode="External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uropeanUniversityAssociation" TargetMode="External"/><Relationship Id="rId5" Type="http://schemas.openxmlformats.org/officeDocument/2006/relationships/hyperlink" Target="https://twitter.com/intent/follow?source=followbutton&amp;variant=1.0&amp;screen_name=euatweets" TargetMode="Externa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70" y="2794304"/>
            <a:ext cx="9299778" cy="17649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500" b="0" i="0" baseline="0">
                <a:solidFill>
                  <a:schemeClr val="accent3"/>
                </a:solidFill>
                <a:latin typeface="Arial" charset="0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096" y="2322642"/>
            <a:ext cx="9144000" cy="566934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 cap="all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897517" y="5169544"/>
            <a:ext cx="4989183" cy="855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Name, Surname</a:t>
            </a:r>
          </a:p>
          <a:p>
            <a:pPr lvl="0"/>
            <a:r>
              <a:rPr lang="en-BE" dirty="0"/>
              <a:t>Title/Function</a:t>
            </a:r>
            <a:endParaRPr lang="en-US" dirty="0"/>
          </a:p>
        </p:txBody>
      </p:sp>
      <p:sp>
        <p:nvSpPr>
          <p:cNvPr id="9" name="Date Placeholder 4"/>
          <p:cNvSpPr txBox="1">
            <a:spLocks/>
          </p:cNvSpPr>
          <p:nvPr userDrawn="1"/>
        </p:nvSpPr>
        <p:spPr>
          <a:xfrm>
            <a:off x="2905116" y="6025506"/>
            <a:ext cx="7239009" cy="2783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0" baseline="0" dirty="0">
                <a:solidFill>
                  <a:schemeClr val="accent3"/>
                </a:solidFill>
                <a:latin typeface="Arial" charset="0"/>
              </a:rPr>
              <a:t>Conference “Higher Education: Achievements, challenges and opportunities”, Vilnius, Lithuania, 26 September 2022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8425737" y="5169544"/>
            <a:ext cx="3131680" cy="855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3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  <a:br>
              <a:rPr lang="en-US" dirty="0"/>
            </a:br>
            <a:r>
              <a:rPr lang="en-BE" dirty="0"/>
              <a:t>Hashtag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489D4-8FE1-424B-B5E3-9BC38BCCF3EC}"/>
              </a:ext>
            </a:extLst>
          </p:cNvPr>
          <p:cNvSpPr/>
          <p:nvPr userDrawn="1"/>
        </p:nvSpPr>
        <p:spPr>
          <a:xfrm>
            <a:off x="8425737" y="506027"/>
            <a:ext cx="3221766" cy="855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1983162-ECDE-490E-B020-9E7ABD8AB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557" t="14722" r="2944" b="14722"/>
          <a:stretch/>
        </p:blipFill>
        <p:spPr>
          <a:xfrm>
            <a:off x="8726750" y="621441"/>
            <a:ext cx="2830667" cy="7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35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E0261E-4097-7C4A-BEE1-FDC35D23402C}" type="datetime2">
              <a:rPr lang="en-US" smtClean="0"/>
              <a:t>Friday, September 23,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7B6B6-CA58-8348-8E6A-6A9334386977}" type="datetime2">
              <a:rPr lang="en-US" smtClean="0"/>
              <a:t>Friday, September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43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E6789-7C61-5440-99AC-5347F6DB2C4F}" type="datetime2">
              <a:rPr lang="en-US" smtClean="0"/>
              <a:t>Friday, September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6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9357B8-0EAA-9B4F-B35D-E8860D43E4B8}" type="datetime2">
              <a:rPr lang="en-US" smtClean="0"/>
              <a:t>Friday, September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7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C14EA-BEAA-DB4C-BC72-0E5C25878C06}" type="datetime2">
              <a:rPr lang="en-US" smtClean="0"/>
              <a:t>Friday, September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6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C9A0-5BFC-6B49-A100-210E208DFCA9}" type="datetime2">
              <a:rPr lang="en-US" smtClean="0"/>
              <a:t>Friday, September 23,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75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DF9A-B83C-4E43-B317-8F51966CC160}" type="datetime2">
              <a:rPr lang="en-US" smtClean="0"/>
              <a:t>Friday, September 23,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135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FCCD-9568-E84D-AF0C-9E92069263B1}" type="datetime2">
              <a:rPr lang="en-US" smtClean="0"/>
              <a:t>Friday, September 23,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236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77A0-92FF-F842-953C-A49096B61ED9}" type="datetime2">
              <a:rPr lang="en-US" smtClean="0"/>
              <a:t>Friday, September 23, 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61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601-0E02-5A49-BC41-1124C4042753}" type="datetime2">
              <a:rPr lang="en-US" smtClean="0"/>
              <a:t>Friday, September 23, 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71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970" y="2794304"/>
            <a:ext cx="9299778" cy="17649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500" b="0" i="0" baseline="0">
                <a:solidFill>
                  <a:schemeClr val="accent1"/>
                </a:solidFill>
                <a:latin typeface="Arial" charset="0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096" y="2322642"/>
            <a:ext cx="9144000" cy="566934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 cap="all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897517" y="5169544"/>
            <a:ext cx="4989183" cy="855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Name, Surname</a:t>
            </a:r>
          </a:p>
          <a:p>
            <a:pPr lvl="0"/>
            <a:r>
              <a:rPr lang="en-BE" dirty="0"/>
              <a:t>Title/Function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8425737" y="5169544"/>
            <a:ext cx="3131680" cy="8559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1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Social media</a:t>
            </a:r>
            <a:br>
              <a:rPr lang="en-US" dirty="0"/>
            </a:br>
            <a:r>
              <a:rPr lang="en-BE" dirty="0"/>
              <a:t>Hashtag</a:t>
            </a:r>
            <a:endParaRPr lang="en-US" dirty="0"/>
          </a:p>
        </p:txBody>
      </p:sp>
      <p:sp>
        <p:nvSpPr>
          <p:cNvPr id="11" name="Date Placeholder 4"/>
          <p:cNvSpPr txBox="1">
            <a:spLocks/>
          </p:cNvSpPr>
          <p:nvPr userDrawn="1"/>
        </p:nvSpPr>
        <p:spPr>
          <a:xfrm>
            <a:off x="2905117" y="5938779"/>
            <a:ext cx="3374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1800" b="1" i="0" baseline="0" dirty="0">
                <a:solidFill>
                  <a:schemeClr val="accent1"/>
                </a:solidFill>
                <a:latin typeface="Arial" charset="0"/>
              </a:rPr>
              <a:t>D</a:t>
            </a:r>
            <a:r>
              <a:rPr lang="fr-FR" sz="1800" b="1" i="0" baseline="0" dirty="0">
                <a:solidFill>
                  <a:schemeClr val="accent1"/>
                </a:solidFill>
                <a:latin typeface="Arial" charset="0"/>
              </a:rPr>
              <a:t>A</a:t>
            </a:r>
            <a:r>
              <a:rPr lang="en-BE" sz="1800" b="1" i="0" baseline="0" dirty="0">
                <a:solidFill>
                  <a:schemeClr val="accent1"/>
                </a:solidFill>
                <a:latin typeface="Arial" charset="0"/>
              </a:rPr>
              <a:t>T</a:t>
            </a:r>
            <a:r>
              <a:rPr lang="fr-FR" sz="1800" b="1" i="0" baseline="0" dirty="0">
                <a:solidFill>
                  <a:schemeClr val="accent1"/>
                </a:solidFill>
                <a:latin typeface="Arial" charset="0"/>
              </a:rPr>
              <a:t>E</a:t>
            </a:r>
            <a:endParaRPr lang="en-US" sz="1800" b="1" i="0" baseline="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F4B38-453E-4981-9C31-C8AEC5E85D2D}"/>
              </a:ext>
            </a:extLst>
          </p:cNvPr>
          <p:cNvSpPr/>
          <p:nvPr userDrawn="1"/>
        </p:nvSpPr>
        <p:spPr>
          <a:xfrm>
            <a:off x="8425737" y="506027"/>
            <a:ext cx="3221766" cy="855962"/>
          </a:xfrm>
          <a:prstGeom prst="rect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90AA0-5CD0-45B6-9FC2-EC499EAFE5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86" b="586"/>
          <a:stretch/>
        </p:blipFill>
        <p:spPr>
          <a:xfrm>
            <a:off x="8593584" y="473672"/>
            <a:ext cx="3053919" cy="99114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6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0848-D882-8544-80D8-F1E2290AC2DD}" type="datetime2">
              <a:rPr lang="en-US" smtClean="0"/>
              <a:t>Friday, September 23,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574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03DA-2AA8-DC4B-9839-23173F0D13E7}" type="datetime2">
              <a:rPr lang="en-US" smtClean="0"/>
              <a:t>Friday, September 23, 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38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4164-D65D-424E-980F-3B0C505DFE7D}" type="datetime2">
              <a:rPr lang="en-US" smtClean="0"/>
              <a:t>Friday, September 23, 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761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3686-59FE-B04A-9505-C984FE4954FC}" type="datetime2">
              <a:rPr lang="en-US" smtClean="0"/>
              <a:t>Friday, September 23, 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226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511A-5066-9847-B157-93AFF4FDF0BA}" type="datetime2">
              <a:rPr lang="en-US" smtClean="0"/>
              <a:t>Friday, September 23, 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232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EDC2-1AA4-1645-AD99-23477D99E62A}" type="datetime2">
              <a:rPr lang="en-US" smtClean="0"/>
              <a:t>Friday, September 23,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991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2172-71CF-A443-9205-D5874CD07DAE}" type="datetime2">
              <a:rPr lang="en-US" smtClean="0"/>
              <a:t>Friday, September 23,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92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2"/>
          <p:cNvSpPr>
            <a:spLocks noGrp="1"/>
          </p:cNvSpPr>
          <p:nvPr>
            <p:ph type="title"/>
          </p:nvPr>
        </p:nvSpPr>
        <p:spPr>
          <a:xfrm>
            <a:off x="770720" y="533400"/>
            <a:ext cx="7281080" cy="365170"/>
          </a:xfrm>
        </p:spPr>
        <p:txBody>
          <a:bodyPr vert="horz" anchor="b" anchorCtr="0">
            <a:noAutofit/>
          </a:bodyPr>
          <a:lstStyle>
            <a:lvl1pPr algn="l">
              <a:defRPr sz="1800" b="0" i="0" baseline="0">
                <a:solidFill>
                  <a:schemeClr val="accent3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9"/>
          <p:cNvSpPr>
            <a:spLocks noGrp="1"/>
          </p:cNvSpPr>
          <p:nvPr>
            <p:ph sz="quarter" idx="18" hasCustomPrompt="1"/>
          </p:nvPr>
        </p:nvSpPr>
        <p:spPr>
          <a:xfrm>
            <a:off x="766424" y="1855789"/>
            <a:ext cx="2980075" cy="3031898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accent1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Content Placeholder 29"/>
          <p:cNvSpPr>
            <a:spLocks noGrp="1"/>
          </p:cNvSpPr>
          <p:nvPr>
            <p:ph sz="quarter" idx="19" hasCustomPrompt="1"/>
          </p:nvPr>
        </p:nvSpPr>
        <p:spPr>
          <a:xfrm>
            <a:off x="4072720" y="1855788"/>
            <a:ext cx="7281080" cy="424497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 charset="0"/>
              </a:defRPr>
            </a:lvl1pPr>
            <a:lvl2pPr marL="349200" indent="-349200">
              <a:buFont typeface="Arial" panose="020B0604020202020204" pitchFamily="34" charset="0"/>
              <a:buChar char="•"/>
              <a:defRPr sz="2000" b="1" baseline="0">
                <a:solidFill>
                  <a:schemeClr val="accent1"/>
                </a:solidFill>
                <a:latin typeface="Arial" charset="0"/>
              </a:defRPr>
            </a:lvl2pPr>
            <a:lvl3pPr marL="0" indent="0">
              <a:buNone/>
              <a:defRPr sz="2000" baseline="0">
                <a:latin typeface="Arial" charset="0"/>
              </a:defRPr>
            </a:lvl3pPr>
            <a:lvl4pPr marL="349200" indent="-349200">
              <a:buFont typeface="Arial" panose="020B0604020202020204" pitchFamily="34" charset="0"/>
              <a:buChar char="•"/>
              <a:defRPr sz="2000" baseline="0">
                <a:latin typeface="Arial" charset="0"/>
              </a:defRPr>
            </a:lvl4pPr>
            <a:lvl5pPr marL="720000" indent="-342900">
              <a:buFont typeface="Wingdings" pitchFamily="2" charset="2"/>
              <a:buChar char="ü"/>
              <a:defRPr sz="2000" baseline="0"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11341100" y="6229350"/>
            <a:ext cx="5461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15F1DB1-D9C2-1046-8BE7-EC5E2F9F1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79687" y="5268913"/>
            <a:ext cx="2867025" cy="831850"/>
          </a:xfrm>
          <a:ln>
            <a:solidFill>
              <a:schemeClr val="bg1">
                <a:alpha val="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779125" y="355600"/>
            <a:ext cx="5157787" cy="279400"/>
          </a:xfrm>
          <a:ln>
            <a:solidFill>
              <a:schemeClr val="bg1">
                <a:alpha val="0"/>
              </a:schemeClr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1200" b="1" cap="all" baseline="0">
                <a:solidFill>
                  <a:schemeClr val="accent1"/>
                </a:solidFill>
                <a:latin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0C5C67-203D-4577-941A-492B4F602AC8}"/>
              </a:ext>
            </a:extLst>
          </p:cNvPr>
          <p:cNvSpPr/>
          <p:nvPr userDrawn="1"/>
        </p:nvSpPr>
        <p:spPr>
          <a:xfrm>
            <a:off x="9499107" y="364043"/>
            <a:ext cx="2051797" cy="48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E65A470-6807-40C1-9CE1-BF62D0C14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557" t="14722" r="2944" b="14722"/>
          <a:stretch/>
        </p:blipFill>
        <p:spPr>
          <a:xfrm>
            <a:off x="9806807" y="406300"/>
            <a:ext cx="1618963" cy="4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5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897517" y="4321154"/>
            <a:ext cx="5357483" cy="17494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Name, Surname</a:t>
            </a:r>
          </a:p>
          <a:p>
            <a:pPr lvl="0"/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8688718" y="4321154"/>
            <a:ext cx="2765346" cy="420055"/>
          </a:xfr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accent3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Follow us on:</a:t>
            </a: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770096" y="1493445"/>
            <a:ext cx="9299778" cy="1764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baseline="0">
                <a:solidFill>
                  <a:schemeClr val="bg1"/>
                </a:solidFill>
                <a:latin typeface="Arial" charset="0"/>
                <a:ea typeface="+mj-ea"/>
                <a:cs typeface="Calibri Light"/>
              </a:defRPr>
            </a:lvl1pPr>
          </a:lstStyle>
          <a:p>
            <a:r>
              <a:rPr lang="en-US" baseline="0" dirty="0">
                <a:solidFill>
                  <a:schemeClr val="accent3"/>
                </a:solidFill>
              </a:rPr>
              <a:t>Thank you for your attention!</a:t>
            </a:r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770096" y="2322642"/>
            <a:ext cx="9144000" cy="566934"/>
          </a:xfr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3000" b="1" i="0" cap="all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6446" y="4724799"/>
            <a:ext cx="2268416" cy="42781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21A94F-C78C-4C3B-80AF-124FC129DA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91565" y="6021452"/>
            <a:ext cx="863297" cy="3026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5DF005-C03C-43DF-B3E1-627F7C725889}"/>
              </a:ext>
            </a:extLst>
          </p:cNvPr>
          <p:cNvSpPr/>
          <p:nvPr userDrawn="1"/>
        </p:nvSpPr>
        <p:spPr>
          <a:xfrm>
            <a:off x="8779197" y="4723990"/>
            <a:ext cx="425281" cy="420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2713F419-D1E3-4ED7-AD7E-FD455F5FAF1B}"/>
              </a:ext>
            </a:extLst>
          </p:cNvPr>
          <p:cNvSpPr/>
          <p:nvPr userDrawn="1"/>
        </p:nvSpPr>
        <p:spPr>
          <a:xfrm>
            <a:off x="9379575" y="4723990"/>
            <a:ext cx="425281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1" name="Rectangle 10">
            <a:hlinkClick r:id="rId6"/>
            <a:extLst>
              <a:ext uri="{FF2B5EF4-FFF2-40B4-BE49-F238E27FC236}">
                <a16:creationId xmlns:a16="http://schemas.microsoft.com/office/drawing/2014/main" id="{A204F223-19B9-4293-B58B-7762F58B6B85}"/>
              </a:ext>
            </a:extLst>
          </p:cNvPr>
          <p:cNvSpPr/>
          <p:nvPr userDrawn="1"/>
        </p:nvSpPr>
        <p:spPr>
          <a:xfrm>
            <a:off x="10004578" y="4731071"/>
            <a:ext cx="425281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2" name="Rectangle 11">
            <a:hlinkClick r:id="rId7"/>
            <a:extLst>
              <a:ext uri="{FF2B5EF4-FFF2-40B4-BE49-F238E27FC236}">
                <a16:creationId xmlns:a16="http://schemas.microsoft.com/office/drawing/2014/main" id="{0FE0F739-65CF-45B3-90DD-56C1E8C52A40}"/>
              </a:ext>
            </a:extLst>
          </p:cNvPr>
          <p:cNvSpPr/>
          <p:nvPr userDrawn="1"/>
        </p:nvSpPr>
        <p:spPr>
          <a:xfrm>
            <a:off x="10629581" y="4727530"/>
            <a:ext cx="425281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6F18D3-3408-4E60-B30D-5B5150299001}"/>
              </a:ext>
            </a:extLst>
          </p:cNvPr>
          <p:cNvSpPr/>
          <p:nvPr userDrawn="1"/>
        </p:nvSpPr>
        <p:spPr>
          <a:xfrm>
            <a:off x="9499107" y="364043"/>
            <a:ext cx="2051797" cy="48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98554DB-6B4A-4A90-8B50-32E7ECBCD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4557" t="14722" r="2944" b="14722"/>
          <a:stretch/>
        </p:blipFill>
        <p:spPr>
          <a:xfrm>
            <a:off x="9620377" y="406300"/>
            <a:ext cx="1618963" cy="4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5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897517" y="4321154"/>
            <a:ext cx="5357483" cy="17494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Name, Surname</a:t>
            </a:r>
          </a:p>
          <a:p>
            <a:pPr lvl="0"/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8688718" y="4321154"/>
            <a:ext cx="2825950" cy="420055"/>
          </a:xfr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accent1"/>
                </a:solidFill>
                <a:latin typeface="Arial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Follow us on:</a:t>
            </a: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743970" y="2794304"/>
            <a:ext cx="9299778" cy="1764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 baseline="0">
                <a:solidFill>
                  <a:schemeClr val="bg1"/>
                </a:solidFill>
                <a:latin typeface="Arial" charset="0"/>
                <a:ea typeface="+mj-ea"/>
                <a:cs typeface="Calibri Light"/>
              </a:defRPr>
            </a:lvl1pPr>
          </a:lstStyle>
          <a:p>
            <a:r>
              <a:rPr lang="en-US" baseline="0" dirty="0">
                <a:solidFill>
                  <a:schemeClr val="accent1"/>
                </a:solidFill>
              </a:rPr>
              <a:t>Thank you for your attention</a:t>
            </a:r>
          </a:p>
        </p:txBody>
      </p: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0096" y="2322642"/>
            <a:ext cx="9144000" cy="566934"/>
          </a:xfrm>
          <a:ln>
            <a:solidFill>
              <a:schemeClr val="accent1">
                <a:alpha val="0"/>
              </a:schemeClr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3000" b="1" i="0" cap="all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FIN!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6446" y="4724799"/>
            <a:ext cx="2268416" cy="42781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21A94F-C78C-4C3B-80AF-124FC129DA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91565" y="6070600"/>
            <a:ext cx="863297" cy="302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5DF005-C03C-43DF-B3E1-627F7C725889}"/>
              </a:ext>
            </a:extLst>
          </p:cNvPr>
          <p:cNvSpPr/>
          <p:nvPr userDrawn="1"/>
        </p:nvSpPr>
        <p:spPr>
          <a:xfrm>
            <a:off x="8779197" y="4723990"/>
            <a:ext cx="425281" cy="420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2713F419-D1E3-4ED7-AD7E-FD455F5FAF1B}"/>
              </a:ext>
            </a:extLst>
          </p:cNvPr>
          <p:cNvSpPr/>
          <p:nvPr userDrawn="1"/>
        </p:nvSpPr>
        <p:spPr>
          <a:xfrm>
            <a:off x="9379575" y="4723990"/>
            <a:ext cx="425281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1" name="Rectangle 10">
            <a:hlinkClick r:id="rId6"/>
            <a:extLst>
              <a:ext uri="{FF2B5EF4-FFF2-40B4-BE49-F238E27FC236}">
                <a16:creationId xmlns:a16="http://schemas.microsoft.com/office/drawing/2014/main" id="{A204F223-19B9-4293-B58B-7762F58B6B85}"/>
              </a:ext>
            </a:extLst>
          </p:cNvPr>
          <p:cNvSpPr/>
          <p:nvPr userDrawn="1"/>
        </p:nvSpPr>
        <p:spPr>
          <a:xfrm>
            <a:off x="10004578" y="4731071"/>
            <a:ext cx="425281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2" name="Rectangle 11">
            <a:hlinkClick r:id="rId7"/>
            <a:extLst>
              <a:ext uri="{FF2B5EF4-FFF2-40B4-BE49-F238E27FC236}">
                <a16:creationId xmlns:a16="http://schemas.microsoft.com/office/drawing/2014/main" id="{0FE0F739-65CF-45B3-90DD-56C1E8C52A40}"/>
              </a:ext>
            </a:extLst>
          </p:cNvPr>
          <p:cNvSpPr/>
          <p:nvPr userDrawn="1"/>
        </p:nvSpPr>
        <p:spPr>
          <a:xfrm>
            <a:off x="10629581" y="4727530"/>
            <a:ext cx="425281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2A93D5-C7DE-49FE-BAF0-F83EADE71880}"/>
              </a:ext>
            </a:extLst>
          </p:cNvPr>
          <p:cNvSpPr/>
          <p:nvPr userDrawn="1"/>
        </p:nvSpPr>
        <p:spPr>
          <a:xfrm>
            <a:off x="9592215" y="257452"/>
            <a:ext cx="2064166" cy="735799"/>
          </a:xfrm>
          <a:prstGeom prst="rect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07E7AD-C120-47CA-9105-4430F084314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t="586" b="586"/>
          <a:stretch/>
        </p:blipFill>
        <p:spPr>
          <a:xfrm>
            <a:off x="9660964" y="369451"/>
            <a:ext cx="1746842" cy="566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87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037" y="6356350"/>
            <a:ext cx="2489200" cy="365125"/>
          </a:xfrm>
          <a:prstGeom prst="rect">
            <a:avLst/>
          </a:prstGeom>
        </p:spPr>
        <p:txBody>
          <a:bodyPr/>
          <a:lstStyle/>
          <a:p>
            <a:fld id="{B35DDBA3-B0EF-7E44-9B73-BE973329D606}" type="datetime2">
              <a:rPr lang="en-US" smtClean="0"/>
              <a:t>Friday, September 23,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4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A0481B-E9AC-A04F-BE9F-F0302E1F105F}" type="datetime2">
              <a:rPr lang="en-US" smtClean="0"/>
              <a:t>Friday, September 23,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1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F1DB1-D9C2-1046-8BE7-EC5E2F9F1FD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838200" y="411420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7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52" r:id="rId4"/>
    <p:sldLayoutId id="2147483675" r:id="rId5"/>
    <p:sldLayoutId id="2147483651" r:id="rId6"/>
    <p:sldLayoutId id="2147483673" r:id="rId7"/>
    <p:sldLayoutId id="2147483654" r:id="rId8"/>
    <p:sldLayoutId id="2147483653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1" userDrawn="1">
          <p15:clr>
            <a:srgbClr val="F26B43"/>
          </p15:clr>
        </p15:guide>
        <p15:guide id="3" pos="2615" userDrawn="1">
          <p15:clr>
            <a:srgbClr val="F26B43"/>
          </p15:clr>
        </p15:guide>
        <p15:guide id="4" orient="horz" pos="1162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pos="742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0559-674F-0643-BE9D-00F1935E75E3}" type="datetime2">
              <a:rPr lang="en-US" smtClean="0"/>
              <a:t>Friday, September 23,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FC78-3185-C74E-B1EA-F8A5539D9C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17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1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ua.eu/resources/publications/983:pathways-to-the-future.html#:~:text=This%20publication%20focuses%20on%20geopolitical,universities%20to%20pursue%20common%20goals.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hyperlink" Target="https://eua.eu/resources/publications/957:universities-without-walls-%E2%80%93-eua%E2%80%99s-vision-for-europe%E2%80%99s-universities-in-2030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ua.eu/resources/publications/963:evolving-models-of-university-governance.html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www.eua.eu/resources/publications/925:international-strategic-institutional-partnerships-and-the-european-universities-initiative.html" TargetMode="Externa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c/EuropeanUniversityAssociationEUA" TargetMode="External"/><Relationship Id="rId5" Type="http://schemas.openxmlformats.org/officeDocument/2006/relationships/hyperlink" Target="https://www.facebook.com/EuropeanUniversityAssociation" TargetMode="External"/><Relationship Id="rId4" Type="http://schemas.openxmlformats.org/officeDocument/2006/relationships/hyperlink" Target="https://twitter.com/intent/follow?source=followbutton&amp;variant=1.0&amp;screen_name=euatwee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gional_policy/en/projects/Germany/berlin-centre-for-digital-transformation-helps-smes-access-innovation-and-technolog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ctrTitle"/>
          </p:nvPr>
        </p:nvSpPr>
        <p:spPr>
          <a:xfrm>
            <a:off x="743970" y="2794304"/>
            <a:ext cx="9299778" cy="1764996"/>
          </a:xfrm>
        </p:spPr>
        <p:txBody>
          <a:bodyPr>
            <a:normAutofit fontScale="90000"/>
          </a:bodyPr>
          <a:lstStyle/>
          <a:p>
            <a:r>
              <a:rPr lang="de-DE" dirty="0"/>
              <a:t>The future of universities,  European cooperation and the European Universities Initiative</a:t>
            </a:r>
          </a:p>
        </p:txBody>
      </p:sp>
      <p:sp>
        <p:nvSpPr>
          <p:cNvPr id="26" name="Untertitel 25"/>
          <p:cNvSpPr>
            <a:spLocks noGrp="1"/>
          </p:cNvSpPr>
          <p:nvPr>
            <p:ph type="subTitle" idx="1"/>
          </p:nvPr>
        </p:nvSpPr>
        <p:spPr>
          <a:xfrm>
            <a:off x="770096" y="2322642"/>
            <a:ext cx="9144000" cy="566934"/>
          </a:xfrm>
        </p:spPr>
        <p:txBody>
          <a:bodyPr/>
          <a:lstStyle/>
          <a:p>
            <a:r>
              <a:rPr lang="en-US" dirty="0"/>
              <a:t>European university association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23"/>
          </p:nvPr>
        </p:nvSpPr>
        <p:spPr>
          <a:xfrm>
            <a:off x="2897517" y="5169544"/>
            <a:ext cx="6012567" cy="855962"/>
          </a:xfrm>
        </p:spPr>
        <p:txBody>
          <a:bodyPr>
            <a:normAutofit/>
          </a:bodyPr>
          <a:lstStyle/>
          <a:p>
            <a:r>
              <a:rPr lang="de-DE" dirty="0"/>
              <a:t>Anna-Lena Claeys-Kulik</a:t>
            </a:r>
          </a:p>
          <a:p>
            <a:r>
              <a:rPr lang="de-DE" dirty="0"/>
              <a:t>Deputy Director for Policy Coordination and Foresight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5"/>
          </p:nvPr>
        </p:nvSpPr>
        <p:spPr>
          <a:xfrm>
            <a:off x="9086978" y="5169544"/>
            <a:ext cx="3131680" cy="855962"/>
          </a:xfrm>
        </p:spPr>
        <p:txBody>
          <a:bodyPr/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-apple-system"/>
              </a:rPr>
              <a:t>@AnnaLenaKulik</a:t>
            </a:r>
          </a:p>
          <a:p>
            <a:r>
              <a:rPr lang="en-GB" b="0" dirty="0">
                <a:solidFill>
                  <a:schemeClr val="bg1"/>
                </a:solidFill>
                <a:latin typeface="-apple-system"/>
              </a:rPr>
              <a:t>#Universities2030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87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510073" y="1308099"/>
            <a:ext cx="5132745" cy="507234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/>
              <a:t>Many universities already have strategic long-term collaborations with partners abroad for several years. </a:t>
            </a:r>
            <a:endParaRPr lang="en-BE" sz="24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BE" sz="16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BE" sz="1600" dirty="0">
              <a:solidFill>
                <a:srgbClr val="00206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GB" sz="1600" dirty="0"/>
          </a:p>
          <a:p>
            <a:pPr marL="0" indent="0">
              <a:spcAft>
                <a:spcPts val="1200"/>
              </a:spcAft>
              <a:buNone/>
            </a:pP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10</a:t>
            </a:fld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84ABDEC-77DF-4EE7-B39F-702414471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506"/>
          <a:stretch/>
        </p:blipFill>
        <p:spPr>
          <a:xfrm>
            <a:off x="5998646" y="1581714"/>
            <a:ext cx="4419740" cy="36097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B38C7BD-E8F9-4EE4-AEDF-8033196A21B4}"/>
              </a:ext>
            </a:extLst>
          </p:cNvPr>
          <p:cNvSpPr/>
          <p:nvPr/>
        </p:nvSpPr>
        <p:spPr>
          <a:xfrm>
            <a:off x="6211543" y="4221488"/>
            <a:ext cx="590308" cy="5635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643356-E0B0-4C33-90CC-894069E08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443" y="5358859"/>
            <a:ext cx="4476213" cy="465015"/>
          </a:xfrm>
          <a:prstGeom prst="rect">
            <a:avLst/>
          </a:prstGeom>
        </p:spPr>
      </p:pic>
      <p:pic>
        <p:nvPicPr>
          <p:cNvPr id="25" name="Picture 2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96B2F23-2D24-4A59-B393-65260C5BE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0" y="2328410"/>
            <a:ext cx="2285829" cy="26846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F7742-E144-5808-21FB-282395AC8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4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510073" y="1308099"/>
            <a:ext cx="5132745" cy="507234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/>
              <a:t>The political idea of European Universities as alliances of institutions from across Europe was born in 2017.</a:t>
            </a:r>
            <a:endParaRPr lang="en-BE" sz="2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BE" sz="1600" dirty="0">
              <a:solidFill>
                <a:srgbClr val="00206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GB" sz="1600" dirty="0"/>
          </a:p>
          <a:p>
            <a:pPr marL="0" indent="0">
              <a:spcAft>
                <a:spcPts val="1200"/>
              </a:spcAft>
              <a:buNone/>
            </a:pP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F7742-E144-5808-21FB-282395AC8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74A7BD-2E7F-F418-22F0-A7A96D2CC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79" y="3075435"/>
            <a:ext cx="4657725" cy="3057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BB9B4B-E0C8-018C-894B-6F75D0523598}"/>
              </a:ext>
            </a:extLst>
          </p:cNvPr>
          <p:cNvSpPr txBox="1"/>
          <p:nvPr/>
        </p:nvSpPr>
        <p:spPr>
          <a:xfrm>
            <a:off x="5720315" y="1335119"/>
            <a:ext cx="6076673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  <a:latin typeface="Arial" charset="0"/>
              </a:rPr>
              <a:t>Ambitious political goals (as in pilot calls):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/>
                </a:solidFill>
                <a:latin typeface="Arial" charset="0"/>
              </a:rPr>
              <a:t>Developing some 20 alliances by 2024 in a bottom-up way by connecting existing universities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/>
                </a:solidFill>
                <a:latin typeface="Arial" charset="0"/>
              </a:rPr>
              <a:t>Covering all European regions and the diversity of institutional profiles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/>
                </a:solidFill>
                <a:latin typeface="Arial" charset="0"/>
              </a:rPr>
              <a:t>Developing a long-term joint vision and strategy (sustainability, excellence, European values)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/>
                </a:solidFill>
                <a:latin typeface="Arial" charset="0"/>
              </a:rPr>
              <a:t>Student-centered curricula, inter-university campuses, diverse student population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/>
                </a:solidFill>
                <a:latin typeface="Arial" charset="0"/>
              </a:rPr>
              <a:t>Mobility on all levels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3"/>
                </a:solidFill>
                <a:latin typeface="Arial" charset="0"/>
              </a:rPr>
              <a:t>Challenge-based learning, interdisciplinary teams, addressing societal grand challenges </a:t>
            </a:r>
          </a:p>
          <a:p>
            <a:endParaRPr lang="en-GB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88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>
          <a:xfrm>
            <a:off x="206329" y="812799"/>
            <a:ext cx="3865941" cy="2408865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r>
              <a:rPr lang="de-DE" sz="2400" b="1" dirty="0"/>
              <a:t>Development of the European Universities Initiative since 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A66A35-8957-491B-9D48-839FAE13DBC9}"/>
              </a:ext>
            </a:extLst>
          </p:cNvPr>
          <p:cNvSpPr txBox="1"/>
          <p:nvPr/>
        </p:nvSpPr>
        <p:spPr>
          <a:xfrm>
            <a:off x="3595673" y="1090276"/>
            <a:ext cx="8201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42D7BA-A893-CCB4-B3A2-CFA8ADCB6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98550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354F97-4B14-F256-363F-AA49310D6040}"/>
              </a:ext>
            </a:extLst>
          </p:cNvPr>
          <p:cNvSpPr txBox="1"/>
          <p:nvPr/>
        </p:nvSpPr>
        <p:spPr>
          <a:xfrm>
            <a:off x="5975516" y="3136984"/>
            <a:ext cx="1567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3. Call 2021: 16 out of 17 from 2019 + 4 new = 44 alliances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EE9DA-704B-FBF1-D5EE-430ABE1673E2}"/>
              </a:ext>
            </a:extLst>
          </p:cNvPr>
          <p:cNvSpPr txBox="1"/>
          <p:nvPr/>
        </p:nvSpPr>
        <p:spPr>
          <a:xfrm>
            <a:off x="7449342" y="2686661"/>
            <a:ext cx="1159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4. Call autumn 2022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01DC88-3FB9-A395-1C07-56A3015B764F}"/>
              </a:ext>
            </a:extLst>
          </p:cNvPr>
          <p:cNvSpPr/>
          <p:nvPr/>
        </p:nvSpPr>
        <p:spPr>
          <a:xfrm>
            <a:off x="8987475" y="1525899"/>
            <a:ext cx="821912" cy="79394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485B2B-CB99-42C3-D0DF-83EF406B4C61}"/>
              </a:ext>
            </a:extLst>
          </p:cNvPr>
          <p:cNvSpPr txBox="1"/>
          <p:nvPr/>
        </p:nvSpPr>
        <p:spPr>
          <a:xfrm>
            <a:off x="9239387" y="2319847"/>
            <a:ext cx="1395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Goal for 2024: 60 alliances with +500 universities</a:t>
            </a:r>
          </a:p>
          <a:p>
            <a:r>
              <a:rPr lang="en-GB" sz="1600" dirty="0"/>
              <a:t>(~ 10% of all in Europe)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3EA28C-F477-3B6D-2CD0-5F0B25532656}"/>
              </a:ext>
            </a:extLst>
          </p:cNvPr>
          <p:cNvSpPr/>
          <p:nvPr/>
        </p:nvSpPr>
        <p:spPr>
          <a:xfrm>
            <a:off x="8210328" y="1800352"/>
            <a:ext cx="642112" cy="6421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49591-460C-6C93-42D8-C09536221C6D}"/>
              </a:ext>
            </a:extLst>
          </p:cNvPr>
          <p:cNvSpPr txBox="1"/>
          <p:nvPr/>
        </p:nvSpPr>
        <p:spPr>
          <a:xfrm>
            <a:off x="8312791" y="2541181"/>
            <a:ext cx="92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5. Call autumn</a:t>
            </a:r>
          </a:p>
        </p:txBody>
      </p:sp>
    </p:spTree>
    <p:extLst>
      <p:ext uri="{BB962C8B-B14F-4D97-AF65-F5344CB8AC3E}">
        <p14:creationId xmlns:p14="http://schemas.microsoft.com/office/powerpoint/2010/main" val="137752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>
          <a:xfrm>
            <a:off x="113966" y="1633944"/>
            <a:ext cx="2491012" cy="3031898"/>
          </a:xfrm>
        </p:spPr>
        <p:txBody>
          <a:bodyPr>
            <a:normAutofit/>
          </a:bodyPr>
          <a:lstStyle/>
          <a:p>
            <a:r>
              <a:rPr lang="de-DE" sz="2400" b="1" dirty="0"/>
              <a:t>Geographical distribution of universities in alliances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A66A35-8957-491B-9D48-839FAE13DBC9}"/>
              </a:ext>
            </a:extLst>
          </p:cNvPr>
          <p:cNvSpPr txBox="1"/>
          <p:nvPr/>
        </p:nvSpPr>
        <p:spPr>
          <a:xfrm>
            <a:off x="3595673" y="1090276"/>
            <a:ext cx="8201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C24E104-CAC8-315D-C606-9E45EAB56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141466"/>
              </p:ext>
            </p:extLst>
          </p:nvPr>
        </p:nvGraphicFramePr>
        <p:xfrm>
          <a:off x="2519362" y="876300"/>
          <a:ext cx="8490014" cy="562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4953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t>14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250456" y="1144181"/>
            <a:ext cx="3898900" cy="456963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de-DE" sz="6000" b="1" dirty="0"/>
              <a:t>U</a:t>
            </a:r>
            <a:r>
              <a:rPr lang="en-BE" sz="6000" b="1" dirty="0"/>
              <a:t>n</a:t>
            </a:r>
            <a:r>
              <a:rPr lang="de-DE" sz="6000" b="1" dirty="0"/>
              <a:t>i</a:t>
            </a:r>
            <a:r>
              <a:rPr lang="en-BE" sz="6000" b="1" dirty="0"/>
              <a:t>v</a:t>
            </a:r>
            <a:r>
              <a:rPr lang="de-DE" sz="6000" b="1" dirty="0"/>
              <a:t>e</a:t>
            </a:r>
            <a:r>
              <a:rPr lang="en-BE" sz="6000" b="1" dirty="0"/>
              <a:t>r</a:t>
            </a:r>
            <a:r>
              <a:rPr lang="de-DE" sz="6000" b="1" dirty="0"/>
              <a:t>s</a:t>
            </a:r>
            <a:r>
              <a:rPr lang="en-BE" sz="6000" b="1" dirty="0"/>
              <a:t>i</a:t>
            </a:r>
            <a:r>
              <a:rPr lang="de-DE" sz="6000" b="1" dirty="0"/>
              <a:t>t</a:t>
            </a:r>
            <a:r>
              <a:rPr lang="en-BE" sz="6000" b="1" dirty="0"/>
              <a:t>i</a:t>
            </a:r>
            <a:r>
              <a:rPr lang="de-DE" sz="6000" b="1" dirty="0"/>
              <a:t>e</a:t>
            </a:r>
            <a:r>
              <a:rPr lang="en-BE" sz="6000" b="1" dirty="0"/>
              <a:t>s </a:t>
            </a:r>
            <a:r>
              <a:rPr lang="de-DE" sz="6000" b="1" dirty="0"/>
              <a:t>e</a:t>
            </a:r>
            <a:r>
              <a:rPr lang="en-BE" sz="6000" b="1" dirty="0"/>
              <a:t>x</a:t>
            </a:r>
            <a:r>
              <a:rPr lang="de-DE" sz="6000" b="1" dirty="0"/>
              <a:t>p</a:t>
            </a:r>
            <a:r>
              <a:rPr lang="en-BE" sz="6000" b="1" dirty="0"/>
              <a:t>e</a:t>
            </a:r>
            <a:r>
              <a:rPr lang="de-DE" sz="6000" b="1" dirty="0"/>
              <a:t>c</a:t>
            </a:r>
            <a:r>
              <a:rPr lang="en-BE" sz="6000" b="1" dirty="0"/>
              <a:t>t </a:t>
            </a:r>
            <a:r>
              <a:rPr lang="de-DE" sz="6000" b="1" dirty="0"/>
              <a:t>m</a:t>
            </a:r>
            <a:r>
              <a:rPr lang="en-BE" sz="6000" b="1" dirty="0"/>
              <a:t>a</a:t>
            </a:r>
            <a:r>
              <a:rPr lang="de-DE" sz="6000" b="1" dirty="0"/>
              <a:t>n</a:t>
            </a:r>
            <a:r>
              <a:rPr lang="en-BE" sz="6000" b="1" dirty="0"/>
              <a:t>y </a:t>
            </a:r>
            <a:r>
              <a:rPr lang="de-DE" sz="6000" b="1" dirty="0"/>
              <a:t>b</a:t>
            </a:r>
            <a:r>
              <a:rPr lang="en-BE" sz="6000" b="1" dirty="0"/>
              <a:t>en</a:t>
            </a:r>
            <a:r>
              <a:rPr lang="de-DE" sz="6000" b="1" dirty="0"/>
              <a:t>ef</a:t>
            </a:r>
            <a:r>
              <a:rPr lang="en-BE" sz="6000" b="1" dirty="0"/>
              <a:t>i</a:t>
            </a:r>
            <a:r>
              <a:rPr lang="de-DE" sz="6000" b="1" dirty="0"/>
              <a:t>t</a:t>
            </a:r>
            <a:r>
              <a:rPr lang="en-BE" sz="6000" b="1" dirty="0"/>
              <a:t>s </a:t>
            </a:r>
            <a:r>
              <a:rPr lang="de-DE" sz="6000" b="1" dirty="0"/>
              <a:t>f</a:t>
            </a:r>
            <a:r>
              <a:rPr lang="en-BE" sz="6000" b="1" dirty="0"/>
              <a:t>r</a:t>
            </a:r>
            <a:r>
              <a:rPr lang="de-DE" sz="6000" b="1" dirty="0"/>
              <a:t>o</a:t>
            </a:r>
            <a:r>
              <a:rPr lang="en-BE" sz="6000" b="1" dirty="0"/>
              <a:t>m </a:t>
            </a:r>
            <a:r>
              <a:rPr lang="de-DE" sz="6000" b="1" dirty="0"/>
              <a:t>p</a:t>
            </a:r>
            <a:r>
              <a:rPr lang="en-BE" sz="6000" b="1" dirty="0"/>
              <a:t>a</a:t>
            </a:r>
            <a:r>
              <a:rPr lang="de-DE" sz="6000" b="1" dirty="0"/>
              <a:t>r</a:t>
            </a:r>
            <a:r>
              <a:rPr lang="en-BE" sz="6000" b="1" dirty="0"/>
              <a:t>t</a:t>
            </a:r>
            <a:r>
              <a:rPr lang="de-DE" sz="6000" b="1" dirty="0"/>
              <a:t>i</a:t>
            </a:r>
            <a:r>
              <a:rPr lang="en-BE" sz="6000" b="1" dirty="0"/>
              <a:t>c</a:t>
            </a:r>
            <a:r>
              <a:rPr lang="de-DE" sz="6000" b="1" dirty="0"/>
              <a:t>i</a:t>
            </a:r>
            <a:r>
              <a:rPr lang="en-BE" sz="6000" b="1" dirty="0"/>
              <a:t>p</a:t>
            </a:r>
            <a:r>
              <a:rPr lang="de-DE" sz="6000" b="1" dirty="0"/>
              <a:t>a</a:t>
            </a:r>
            <a:r>
              <a:rPr lang="en-BE" sz="6000" b="1" dirty="0"/>
              <a:t>t</a:t>
            </a:r>
            <a:r>
              <a:rPr lang="de-DE" sz="6000" b="1" dirty="0"/>
              <a:t>i</a:t>
            </a:r>
            <a:r>
              <a:rPr lang="en-BE" sz="6000" b="1" dirty="0"/>
              <a:t>n</a:t>
            </a:r>
            <a:r>
              <a:rPr lang="de-DE" sz="6000" b="1" dirty="0"/>
              <a:t>g</a:t>
            </a:r>
            <a:r>
              <a:rPr lang="en-BE" sz="6000" b="1" dirty="0"/>
              <a:t> </a:t>
            </a:r>
            <a:r>
              <a:rPr lang="de-DE" sz="6000" b="1" dirty="0"/>
              <a:t>i</a:t>
            </a:r>
            <a:r>
              <a:rPr lang="en-BE" sz="6000" b="1" dirty="0"/>
              <a:t>n the </a:t>
            </a:r>
            <a:r>
              <a:rPr lang="de-DE" sz="6000" b="1" dirty="0"/>
              <a:t>E</a:t>
            </a:r>
            <a:r>
              <a:rPr lang="en-BE" sz="6000" b="1" dirty="0"/>
              <a:t>u</a:t>
            </a:r>
            <a:r>
              <a:rPr lang="de-DE" sz="6000" b="1" dirty="0"/>
              <a:t>r</a:t>
            </a:r>
            <a:r>
              <a:rPr lang="en-BE" sz="6000" b="1" dirty="0"/>
              <a:t>o</a:t>
            </a:r>
            <a:r>
              <a:rPr lang="de-DE" sz="6000" b="1" dirty="0"/>
              <a:t>p</a:t>
            </a:r>
            <a:r>
              <a:rPr lang="en-BE" sz="6000" b="1" dirty="0"/>
              <a:t>e</a:t>
            </a:r>
            <a:r>
              <a:rPr lang="de-DE" sz="6000" b="1" dirty="0"/>
              <a:t>a</a:t>
            </a:r>
            <a:r>
              <a:rPr lang="en-BE" sz="6000" b="1" dirty="0"/>
              <a:t>n </a:t>
            </a:r>
            <a:r>
              <a:rPr lang="de-DE" sz="6000" b="1" dirty="0"/>
              <a:t>U</a:t>
            </a:r>
            <a:r>
              <a:rPr lang="en-BE" sz="6000" b="1" dirty="0"/>
              <a:t>n</a:t>
            </a:r>
            <a:r>
              <a:rPr lang="de-DE" sz="6000" b="1" dirty="0"/>
              <a:t>i</a:t>
            </a:r>
            <a:r>
              <a:rPr lang="en-BE" sz="6000" b="1" dirty="0"/>
              <a:t>v</a:t>
            </a:r>
            <a:r>
              <a:rPr lang="de-DE" sz="6000" b="1" dirty="0"/>
              <a:t>e</a:t>
            </a:r>
            <a:r>
              <a:rPr lang="en-BE" sz="6000" b="1" dirty="0"/>
              <a:t>r</a:t>
            </a:r>
            <a:r>
              <a:rPr lang="de-DE" sz="6000" b="1" dirty="0"/>
              <a:t>s</a:t>
            </a:r>
            <a:r>
              <a:rPr lang="en-BE" sz="6000" b="1" dirty="0"/>
              <a:t>i</a:t>
            </a:r>
            <a:r>
              <a:rPr lang="de-DE" sz="6000" b="1" dirty="0"/>
              <a:t>t</a:t>
            </a:r>
            <a:r>
              <a:rPr lang="en-BE" sz="6000" b="1" dirty="0"/>
              <a:t>i</a:t>
            </a:r>
            <a:r>
              <a:rPr lang="de-DE" sz="6000" b="1" dirty="0"/>
              <a:t>e</a:t>
            </a:r>
            <a:r>
              <a:rPr lang="en-BE" sz="6000" b="1" dirty="0"/>
              <a:t>s </a:t>
            </a:r>
            <a:r>
              <a:rPr lang="de-DE" sz="6000" b="1" dirty="0"/>
              <a:t>I</a:t>
            </a:r>
            <a:r>
              <a:rPr lang="en-BE" sz="6000" b="1" dirty="0"/>
              <a:t>n</a:t>
            </a:r>
            <a:r>
              <a:rPr lang="de-DE" sz="6000" b="1" dirty="0"/>
              <a:t>i</a:t>
            </a:r>
            <a:r>
              <a:rPr lang="en-BE" sz="6000" b="1" dirty="0"/>
              <a:t>t</a:t>
            </a:r>
            <a:r>
              <a:rPr lang="de-DE" sz="6000" b="1" dirty="0"/>
              <a:t>i</a:t>
            </a:r>
            <a:r>
              <a:rPr lang="en-BE" sz="6000" b="1" dirty="0"/>
              <a:t>a</a:t>
            </a:r>
            <a:r>
              <a:rPr lang="de-DE" sz="6000" b="1" dirty="0"/>
              <a:t>t</a:t>
            </a:r>
            <a:r>
              <a:rPr lang="en-BE" sz="6000" b="1" dirty="0"/>
              <a:t>i</a:t>
            </a:r>
            <a:r>
              <a:rPr lang="de-DE" sz="6000" b="1" dirty="0"/>
              <a:t>v</a:t>
            </a:r>
            <a:r>
              <a:rPr lang="en-BE" sz="6000" b="1" dirty="0"/>
              <a:t>e with enhac</a:t>
            </a:r>
            <a:r>
              <a:rPr lang="de-DE" sz="6000" b="1" dirty="0"/>
              <a:t>i</a:t>
            </a:r>
            <a:r>
              <a:rPr lang="en-BE" sz="6000" b="1" dirty="0"/>
              <a:t>n</a:t>
            </a:r>
            <a:r>
              <a:rPr lang="de-DE" sz="6000" b="1" dirty="0"/>
              <a:t>g</a:t>
            </a:r>
            <a:r>
              <a:rPr lang="en-BE" sz="6000" b="1" dirty="0"/>
              <a:t> </a:t>
            </a:r>
            <a:r>
              <a:rPr lang="de-DE" sz="6000" b="1" dirty="0"/>
              <a:t>t</a:t>
            </a:r>
            <a:r>
              <a:rPr lang="en-BE" sz="6000" b="1" dirty="0"/>
              <a:t>h</a:t>
            </a:r>
            <a:r>
              <a:rPr lang="de-DE" sz="6000" b="1" dirty="0"/>
              <a:t>e</a:t>
            </a:r>
            <a:r>
              <a:rPr lang="en-BE" sz="6000" b="1" dirty="0"/>
              <a:t> </a:t>
            </a:r>
            <a:r>
              <a:rPr lang="de-DE" sz="6000" b="1" dirty="0"/>
              <a:t>q</a:t>
            </a:r>
            <a:r>
              <a:rPr lang="en-BE" sz="6000" b="1" dirty="0"/>
              <a:t>u</a:t>
            </a:r>
            <a:r>
              <a:rPr lang="de-DE" sz="6000" b="1" dirty="0"/>
              <a:t>a</a:t>
            </a:r>
            <a:r>
              <a:rPr lang="en-BE" sz="6000" b="1" dirty="0"/>
              <a:t>l</a:t>
            </a:r>
            <a:r>
              <a:rPr lang="de-DE" sz="6000" b="1" dirty="0"/>
              <a:t>i</a:t>
            </a:r>
            <a:r>
              <a:rPr lang="en-BE" sz="6000" b="1" dirty="0"/>
              <a:t>t</a:t>
            </a:r>
            <a:r>
              <a:rPr lang="de-DE" sz="6000" b="1" dirty="0"/>
              <a:t>y</a:t>
            </a:r>
            <a:r>
              <a:rPr lang="en-BE" sz="6000" b="1" dirty="0"/>
              <a:t> </a:t>
            </a:r>
            <a:r>
              <a:rPr lang="de-DE" sz="6000" b="1" dirty="0"/>
              <a:t>o</a:t>
            </a:r>
            <a:r>
              <a:rPr lang="en-BE" sz="6000" b="1" dirty="0"/>
              <a:t>f </a:t>
            </a:r>
            <a:r>
              <a:rPr lang="de-DE" sz="6000" b="1" dirty="0"/>
              <a:t>l</a:t>
            </a:r>
            <a:r>
              <a:rPr lang="en-BE" sz="6000" b="1" dirty="0"/>
              <a:t>earning and teaching be</a:t>
            </a:r>
            <a:r>
              <a:rPr lang="de-DE" sz="6000" b="1" dirty="0"/>
              <a:t>i</a:t>
            </a:r>
            <a:r>
              <a:rPr lang="en-BE" sz="6000" b="1" dirty="0"/>
              <a:t>n</a:t>
            </a:r>
            <a:r>
              <a:rPr lang="de-DE" sz="6000" b="1" dirty="0"/>
              <a:t>g</a:t>
            </a:r>
            <a:r>
              <a:rPr lang="en-BE" sz="6000" b="1" dirty="0"/>
              <a:t> </a:t>
            </a:r>
            <a:r>
              <a:rPr lang="de-DE" sz="6000" b="1" dirty="0"/>
              <a:t>a</a:t>
            </a:r>
            <a:r>
              <a:rPr lang="en-BE" sz="6000" b="1" dirty="0"/>
              <a:t>t </a:t>
            </a:r>
            <a:r>
              <a:rPr lang="de-DE" sz="6000" b="1" dirty="0"/>
              <a:t>t</a:t>
            </a:r>
            <a:r>
              <a:rPr lang="en-BE" sz="6000" b="1" dirty="0"/>
              <a:t>h</a:t>
            </a:r>
            <a:r>
              <a:rPr lang="de-DE" sz="6000" b="1" dirty="0"/>
              <a:t>e</a:t>
            </a:r>
            <a:r>
              <a:rPr lang="en-BE" sz="6000" b="1" dirty="0"/>
              <a:t> </a:t>
            </a:r>
            <a:r>
              <a:rPr lang="de-DE" sz="6000" b="1" dirty="0"/>
              <a:t>t</a:t>
            </a:r>
            <a:r>
              <a:rPr lang="en-BE" sz="6000" b="1" dirty="0"/>
              <a:t>o</a:t>
            </a:r>
            <a:r>
              <a:rPr lang="de-DE" sz="6000" b="1" dirty="0"/>
              <a:t>p</a:t>
            </a:r>
            <a:r>
              <a:rPr lang="en-BE" sz="6000" b="1" dirty="0"/>
              <a:t> which is in line with their general internat</a:t>
            </a:r>
            <a:r>
              <a:rPr lang="de-DE" sz="6000" b="1" dirty="0"/>
              <a:t>i</a:t>
            </a:r>
            <a:r>
              <a:rPr lang="en-BE" sz="6000" b="1" dirty="0"/>
              <a:t>o</a:t>
            </a:r>
            <a:r>
              <a:rPr lang="de-DE" sz="6000" b="1" dirty="0"/>
              <a:t>n</a:t>
            </a:r>
            <a:r>
              <a:rPr lang="en-BE" sz="6000" b="1" dirty="0"/>
              <a:t>a</a:t>
            </a:r>
            <a:r>
              <a:rPr lang="de-DE" sz="6000" b="1" dirty="0"/>
              <a:t>l</a:t>
            </a:r>
            <a:r>
              <a:rPr lang="en-BE" sz="6000" b="1" dirty="0"/>
              <a:t>i</a:t>
            </a:r>
            <a:r>
              <a:rPr lang="de-DE" sz="6000" b="1" dirty="0"/>
              <a:t>s</a:t>
            </a:r>
            <a:r>
              <a:rPr lang="en-BE" sz="6000" b="1" dirty="0"/>
              <a:t>a</a:t>
            </a:r>
            <a:r>
              <a:rPr lang="de-DE" sz="6000" b="1" dirty="0"/>
              <a:t>t</a:t>
            </a:r>
            <a:r>
              <a:rPr lang="en-BE" sz="6000" b="1" dirty="0"/>
              <a:t>i</a:t>
            </a:r>
            <a:r>
              <a:rPr lang="de-DE" sz="6000" b="1" dirty="0"/>
              <a:t>o</a:t>
            </a:r>
            <a:r>
              <a:rPr lang="en-BE" sz="6000" b="1" dirty="0"/>
              <a:t>n </a:t>
            </a:r>
            <a:r>
              <a:rPr lang="de-DE" sz="6000" b="1" dirty="0"/>
              <a:t>p</a:t>
            </a:r>
            <a:r>
              <a:rPr lang="en-BE" sz="6000" b="1" dirty="0"/>
              <a:t>r</a:t>
            </a:r>
            <a:r>
              <a:rPr lang="de-DE" sz="6000" b="1" dirty="0"/>
              <a:t>i</a:t>
            </a:r>
            <a:r>
              <a:rPr lang="en-BE" sz="6000" b="1" dirty="0"/>
              <a:t>o</a:t>
            </a:r>
            <a:r>
              <a:rPr lang="de-DE" sz="6000" b="1" dirty="0"/>
              <a:t>r</a:t>
            </a:r>
            <a:r>
              <a:rPr lang="en-BE" sz="6000" b="1" dirty="0"/>
              <a:t>i</a:t>
            </a:r>
            <a:r>
              <a:rPr lang="de-DE" sz="6000" b="1" dirty="0"/>
              <a:t>t</a:t>
            </a:r>
            <a:r>
              <a:rPr lang="en-BE" sz="6000" b="1" dirty="0"/>
              <a:t>i</a:t>
            </a:r>
            <a:r>
              <a:rPr lang="de-DE" sz="6000" b="1" dirty="0"/>
              <a:t>e</a:t>
            </a:r>
            <a:r>
              <a:rPr lang="en-BE" sz="6000" b="1" dirty="0"/>
              <a:t>s. </a:t>
            </a:r>
            <a:endParaRPr lang="en-GB" sz="6000" b="1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CCAC99-8A20-4BAF-B435-9EFDB308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542" y="5554280"/>
            <a:ext cx="7327900" cy="218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4E5F84-2907-4D17-A2AE-1D625F663CA5}"/>
              </a:ext>
            </a:extLst>
          </p:cNvPr>
          <p:cNvSpPr txBox="1"/>
          <p:nvPr/>
        </p:nvSpPr>
        <p:spPr>
          <a:xfrm>
            <a:off x="4645542" y="5274882"/>
            <a:ext cx="984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/>
              <a:t>N</a:t>
            </a:r>
            <a:r>
              <a:rPr lang="en-BE" sz="1100" i="1" dirty="0"/>
              <a:t>=171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1369D2-0389-0F88-E016-60FC09310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356" y="1266147"/>
            <a:ext cx="7900795" cy="383141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29CCF-A376-A9E7-31F4-A76F283E9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>
          <a:xfrm>
            <a:off x="65832" y="1054083"/>
            <a:ext cx="2576512" cy="3031898"/>
          </a:xfrm>
        </p:spPr>
        <p:txBody>
          <a:bodyPr>
            <a:normAutofit/>
          </a:bodyPr>
          <a:lstStyle/>
          <a:p>
            <a:r>
              <a:rPr lang="de-DE" sz="2400" b="1" dirty="0"/>
              <a:t>Be aware of the challenges before embarking on an alliance.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3978100" y="2613025"/>
            <a:ext cx="7281080" cy="4244975"/>
          </a:xfrm>
        </p:spPr>
        <p:txBody>
          <a:bodyPr/>
          <a:lstStyle/>
          <a:p>
            <a:pPr marL="342900" lvl="1" indent="-342900">
              <a:spcBef>
                <a:spcPts val="1000"/>
              </a:spcBef>
              <a:buFontTx/>
              <a:buChar char="-"/>
            </a:pPr>
            <a:endParaRPr lang="de-DE" dirty="0"/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877EDA9-8B81-415C-3789-0A07F8AE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9AE20C-A135-54C9-3A92-65171B16D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263" y="263525"/>
            <a:ext cx="9401906" cy="60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>
          <a:xfrm>
            <a:off x="65831" y="1054083"/>
            <a:ext cx="2980075" cy="3031898"/>
          </a:xfrm>
        </p:spPr>
        <p:txBody>
          <a:bodyPr>
            <a:normAutofit/>
          </a:bodyPr>
          <a:lstStyle/>
          <a:p>
            <a:r>
              <a:rPr lang="de-DE" sz="2400" b="1" dirty="0"/>
              <a:t>Current policy developments and open questions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3978100" y="2613025"/>
            <a:ext cx="7281080" cy="4244975"/>
          </a:xfrm>
        </p:spPr>
        <p:txBody>
          <a:bodyPr/>
          <a:lstStyle/>
          <a:p>
            <a:pPr marL="342900" lvl="1" indent="-342900">
              <a:spcBef>
                <a:spcPts val="1000"/>
              </a:spcBef>
              <a:buFontTx/>
              <a:buChar char="-"/>
            </a:pPr>
            <a:endParaRPr lang="de-DE" dirty="0"/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DBF130-1F84-C2FE-037C-891CAD5D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EB63E-A03F-D8C6-CE2F-D30A36C1A45F}"/>
              </a:ext>
            </a:extLst>
          </p:cNvPr>
          <p:cNvSpPr txBox="1"/>
          <p:nvPr/>
        </p:nvSpPr>
        <p:spPr>
          <a:xfrm>
            <a:off x="3678865" y="1148316"/>
            <a:ext cx="7751135" cy="57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lvl="4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3"/>
                </a:solidFill>
                <a:latin typeface="Arial" charset="0"/>
              </a:rPr>
              <a:t>Expansion to 60 alliances with +500 universities by 2024:</a:t>
            </a:r>
            <a:r>
              <a:rPr lang="en-GB" sz="2400" dirty="0">
                <a:solidFill>
                  <a:schemeClr val="accent3"/>
                </a:solidFill>
                <a:latin typeface="Arial" charset="0"/>
              </a:rPr>
              <a:t> how sustainable is this?</a:t>
            </a:r>
          </a:p>
          <a:p>
            <a:pPr marL="720000" lvl="4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3"/>
                </a:solidFill>
                <a:latin typeface="Arial" charset="0"/>
              </a:rPr>
              <a:t>European degree label: </a:t>
            </a:r>
            <a:r>
              <a:rPr lang="en-GB" sz="2400" dirty="0">
                <a:solidFill>
                  <a:schemeClr val="accent3"/>
                </a:solidFill>
                <a:latin typeface="Arial" charset="0"/>
              </a:rPr>
              <a:t>what will it bring for alliances and their joint programmes?</a:t>
            </a:r>
          </a:p>
          <a:p>
            <a:pPr marL="720000" lvl="4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3"/>
                </a:solidFill>
                <a:latin typeface="Arial" charset="0"/>
              </a:rPr>
              <a:t>European legal statute: </a:t>
            </a:r>
            <a:r>
              <a:rPr lang="en-GB" sz="2400" dirty="0">
                <a:solidFill>
                  <a:schemeClr val="accent3"/>
                </a:solidFill>
                <a:latin typeface="Arial" charset="0"/>
              </a:rPr>
              <a:t>what should be the scope? What would be the added value?</a:t>
            </a:r>
          </a:p>
          <a:p>
            <a:pPr marL="720000" lvl="4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3"/>
              </a:solidFill>
              <a:latin typeface="Arial" charset="0"/>
            </a:endParaRPr>
          </a:p>
          <a:p>
            <a:pPr marL="720000" lvl="4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à"/>
            </a:pPr>
            <a:r>
              <a:rPr lang="en-GB" sz="2400" dirty="0">
                <a:solidFill>
                  <a:schemeClr val="accent3"/>
                </a:solidFill>
                <a:latin typeface="Arial" charset="0"/>
                <a:sym typeface="Wingdings" panose="05000000000000000000" pitchFamily="2" charset="2"/>
              </a:rPr>
              <a:t>Keep the academic vision at the </a:t>
            </a:r>
            <a:r>
              <a:rPr lang="en-GB" sz="2400" dirty="0" err="1">
                <a:solidFill>
                  <a:schemeClr val="accent3"/>
                </a:solidFill>
                <a:latin typeface="Arial" charset="0"/>
                <a:sym typeface="Wingdings" panose="05000000000000000000" pitchFamily="2" charset="2"/>
              </a:rPr>
              <a:t>center</a:t>
            </a:r>
            <a:r>
              <a:rPr lang="en-GB" sz="2400" dirty="0">
                <a:solidFill>
                  <a:schemeClr val="accent3"/>
                </a:solidFill>
                <a:latin typeface="Arial" charset="0"/>
                <a:sym typeface="Wingdings" panose="05000000000000000000" pitchFamily="2" charset="2"/>
              </a:rPr>
              <a:t> of any cooperation (form follows function) and support diverse cooperation models.</a:t>
            </a:r>
          </a:p>
          <a:p>
            <a:pPr marL="720000" lvl="4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à"/>
            </a:pPr>
            <a:r>
              <a:rPr lang="en-GB" sz="2400" dirty="0">
                <a:solidFill>
                  <a:schemeClr val="accent3"/>
                </a:solidFill>
                <a:latin typeface="Arial" charset="0"/>
                <a:sym typeface="Wingdings" panose="05000000000000000000" pitchFamily="2" charset="2"/>
              </a:rPr>
              <a:t>Make higher education systems and regulations more flexible for transnational cooperation.</a:t>
            </a:r>
          </a:p>
          <a:p>
            <a:pPr marL="720000" lvl="4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à"/>
            </a:pPr>
            <a:r>
              <a:rPr lang="en-GB" sz="2400" dirty="0">
                <a:solidFill>
                  <a:schemeClr val="accent3"/>
                </a:solidFill>
                <a:latin typeface="Arial" charset="0"/>
                <a:sym typeface="Wingdings" panose="05000000000000000000" pitchFamily="2" charset="2"/>
              </a:rPr>
              <a:t>Think about the long-term effect on higher education systems.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629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B355-D99A-47FD-97C5-5461BB8A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FC96-606B-4029-9096-60DC0E46C2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4990" y="1275991"/>
            <a:ext cx="2980075" cy="3031898"/>
          </a:xfrm>
        </p:spPr>
        <p:txBody>
          <a:bodyPr/>
          <a:lstStyle/>
          <a:p>
            <a:r>
              <a:rPr lang="en-GB" b="1" dirty="0"/>
              <a:t>Read further and download the papers on</a:t>
            </a:r>
          </a:p>
          <a:p>
            <a:r>
              <a:rPr lang="en-GB" b="1" dirty="0"/>
              <a:t>www.eua.eu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22225-3FF4-4A36-BB53-D95202DCBC4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72720" y="1713186"/>
            <a:ext cx="7281080" cy="4708635"/>
          </a:xfrm>
        </p:spPr>
        <p:txBody>
          <a:bodyPr>
            <a:noAutofit/>
          </a:bodyPr>
          <a:lstStyle/>
          <a:p>
            <a:pPr marL="377100" lvl="4" indent="0">
              <a:spcBef>
                <a:spcPts val="1000"/>
              </a:spcBef>
              <a:buNone/>
            </a:pPr>
            <a:endParaRPr lang="da-DK" sz="2400" dirty="0">
              <a:solidFill>
                <a:schemeClr val="accent3"/>
              </a:solidFill>
            </a:endParaRPr>
          </a:p>
          <a:p>
            <a:pPr marL="377100" lvl="4" indent="0">
              <a:spcBef>
                <a:spcPts val="1000"/>
              </a:spcBef>
              <a:buNone/>
            </a:pPr>
            <a:endParaRPr lang="da-DK" dirty="0">
              <a:solidFill>
                <a:schemeClr val="accent3"/>
              </a:solidFill>
            </a:endParaRPr>
          </a:p>
          <a:p>
            <a:pPr marL="377100" lvl="4" indent="0">
              <a:spcBef>
                <a:spcPts val="1000"/>
              </a:spcBef>
              <a:buNone/>
            </a:pPr>
            <a:endParaRPr lang="da-DK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18808-45C6-4426-9DF3-E6BA997B7E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D8DDE2-CE02-4639-BB1A-EAB0DEAD4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E3FA7302-722E-D03A-B042-7AB2D5AFE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063" y="898570"/>
            <a:ext cx="3556402" cy="2294349"/>
          </a:xfrm>
          <a:prstGeom prst="rect">
            <a:avLst/>
          </a:prstGeom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1F7C899D-0C13-17D6-F997-5BD5EC9DF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880" y="1237873"/>
            <a:ext cx="3883320" cy="3342785"/>
          </a:xfrm>
          <a:prstGeom prst="rect">
            <a:avLst/>
          </a:prstGeom>
        </p:spPr>
      </p:pic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57EA442E-8037-39E8-E49A-260E3AAF22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444" y="3465200"/>
            <a:ext cx="3497414" cy="3042948"/>
          </a:xfrm>
          <a:prstGeom prst="rect">
            <a:avLst/>
          </a:prstGeom>
        </p:spPr>
      </p:pic>
      <p:pic>
        <p:nvPicPr>
          <p:cNvPr id="13" name="Content Placeholder 8">
            <a:hlinkClick r:id="rId8"/>
            <a:extLst>
              <a:ext uri="{FF2B5EF4-FFF2-40B4-BE49-F238E27FC236}">
                <a16:creationId xmlns:a16="http://schemas.microsoft.com/office/drawing/2014/main" id="{F138AB0F-9E7C-37F5-D0DE-1EDA3D2571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3940" y="2791940"/>
            <a:ext cx="3965944" cy="226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3"/>
          </p:nvPr>
        </p:nvSpPr>
        <p:spPr>
          <a:xfrm>
            <a:off x="1747290" y="4321155"/>
            <a:ext cx="5721568" cy="1749446"/>
          </a:xfrm>
        </p:spPr>
        <p:txBody>
          <a:bodyPr/>
          <a:lstStyle/>
          <a:p>
            <a:r>
              <a:rPr lang="de-DE" dirty="0"/>
              <a:t>Anna-Lena Claeys-Kulik</a:t>
            </a:r>
          </a:p>
          <a:p>
            <a:r>
              <a:rPr lang="de-DE" dirty="0"/>
              <a:t>Deputy Director for Policy Coordination &amp; Foresight European University Assocation</a:t>
            </a:r>
          </a:p>
          <a:p>
            <a:r>
              <a:rPr lang="de-DE" dirty="0"/>
              <a:t>anna.lena.kulik@eua.eu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688718" y="4321155"/>
            <a:ext cx="2765346" cy="34497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4E1207-36BF-4462-B204-76A901798D2C}"/>
              </a:ext>
            </a:extLst>
          </p:cNvPr>
          <p:cNvSpPr/>
          <p:nvPr/>
        </p:nvSpPr>
        <p:spPr>
          <a:xfrm>
            <a:off x="8793710" y="4729594"/>
            <a:ext cx="425450" cy="420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dirty="0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5F554C6E-560E-42E6-99D9-9D2261F804C0}"/>
              </a:ext>
            </a:extLst>
          </p:cNvPr>
          <p:cNvSpPr/>
          <p:nvPr/>
        </p:nvSpPr>
        <p:spPr>
          <a:xfrm>
            <a:off x="9393785" y="4729594"/>
            <a:ext cx="425450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dirty="0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8244A95C-070D-46D1-98B9-FB852E721B58}"/>
              </a:ext>
            </a:extLst>
          </p:cNvPr>
          <p:cNvSpPr/>
          <p:nvPr/>
        </p:nvSpPr>
        <p:spPr>
          <a:xfrm>
            <a:off x="10019260" y="4735944"/>
            <a:ext cx="425450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dirty="0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7BF88F37-E5FE-4091-BAE7-73C8CE9C01E4}"/>
              </a:ext>
            </a:extLst>
          </p:cNvPr>
          <p:cNvSpPr/>
          <p:nvPr/>
        </p:nvSpPr>
        <p:spPr>
          <a:xfrm>
            <a:off x="10644735" y="4732769"/>
            <a:ext cx="423862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5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13">
            <a:extLst>
              <a:ext uri="{FF2B5EF4-FFF2-40B4-BE49-F238E27FC236}">
                <a16:creationId xmlns:a16="http://schemas.microsoft.com/office/drawing/2014/main" id="{D12AE5C6-D20E-0E3B-7821-266CDAB576D2}"/>
              </a:ext>
            </a:extLst>
          </p:cNvPr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563" y="355600"/>
            <a:ext cx="1990725" cy="392113"/>
          </a:xfrm>
        </p:spPr>
      </p:pic>
      <p:sp>
        <p:nvSpPr>
          <p:cNvPr id="22531" name="Slide Number Placeholder 6">
            <a:extLst>
              <a:ext uri="{FF2B5EF4-FFF2-40B4-BE49-F238E27FC236}">
                <a16:creationId xmlns:a16="http://schemas.microsoft.com/office/drawing/2014/main" id="{CAD5C296-F308-63E4-1A87-76100257FCF3}"/>
              </a:ext>
            </a:extLst>
          </p:cNvPr>
          <p:cNvSpPr>
            <a:spLocks noGrp="1" noChangeArrowheads="1"/>
          </p:cNvSpPr>
          <p:nvPr>
            <p:ph type="sldNum" sz="quarter" idx="24"/>
          </p:nvPr>
        </p:nvSpPr>
        <p:spPr bwMode="auto">
          <a:xfrm>
            <a:off x="11341100" y="6229350"/>
            <a:ext cx="54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FEF958E0-5E11-4965-96C3-5C21E70A9CCF}" type="slidenum">
              <a:rPr lang="en-US" altLang="en-US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en-GB" sz="1200" dirty="0">
              <a:latin typeface="Arial" panose="020B0604020202020204" pitchFamily="34" charset="0"/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39091DB5-2E43-8CB6-AEF4-01E35B370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8100"/>
            <a:ext cx="9069388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>
            <a:extLst>
              <a:ext uri="{FF2B5EF4-FFF2-40B4-BE49-F238E27FC236}">
                <a16:creationId xmlns:a16="http://schemas.microsoft.com/office/drawing/2014/main" id="{CB99A72E-FEAE-0355-6139-FE73ABB94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3770313"/>
            <a:ext cx="49119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3200" dirty="0">
                <a:solidFill>
                  <a:schemeClr val="accent1"/>
                </a:solidFill>
                <a:latin typeface="Arial" panose="020B0604020202020204" pitchFamily="34" charset="0"/>
              </a:rPr>
              <a:t>EUA has 856 members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GB" sz="3200" dirty="0">
                <a:solidFill>
                  <a:schemeClr val="accent1"/>
                </a:solidFill>
                <a:latin typeface="Arial" panose="020B0604020202020204" pitchFamily="34" charset="0"/>
              </a:rPr>
              <a:t>in 49 countries </a:t>
            </a:r>
            <a:r>
              <a:rPr lang="en-GB" altLang="en-GB" sz="2000" dirty="0">
                <a:solidFill>
                  <a:schemeClr val="accent1"/>
                </a:solidFill>
                <a:latin typeface="Arial" panose="020B0604020202020204" pitchFamily="34" charset="0"/>
              </a:rPr>
              <a:t>(As of May 2022)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E6B19-1074-9B9C-7F97-23AEF4AE2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14813" cy="3184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3943395" y="2562932"/>
            <a:ext cx="7624827" cy="3805970"/>
          </a:xfrm>
        </p:spPr>
        <p:txBody>
          <a:bodyPr>
            <a:normAutofit/>
          </a:bodyPr>
          <a:lstStyle/>
          <a:p>
            <a:r>
              <a:rPr lang="da-DK" sz="2400" dirty="0"/>
              <a:t>The situations of universities across Europe vary.</a:t>
            </a:r>
          </a:p>
          <a:p>
            <a:r>
              <a:rPr lang="da-DK" sz="2400" dirty="0"/>
              <a:t>Major challenges and trends: </a:t>
            </a:r>
            <a:r>
              <a:rPr lang="da-DK" sz="2400" b="0" dirty="0">
                <a:solidFill>
                  <a:schemeClr val="accent3"/>
                </a:solidFill>
              </a:rPr>
              <a:t>sustainability challenge; economic uncertainty and underfunding, democracy under pressure, social disparities, rapid technological development, demographic change, social disparities, health and geopolitical crises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de-DE" sz="2400" dirty="0"/>
              <a:t>Main goals of a positive normative vision for universities of the future: </a:t>
            </a:r>
            <a:r>
              <a:rPr lang="de-DE" sz="2400" b="0" dirty="0">
                <a:solidFill>
                  <a:schemeClr val="accent3"/>
                </a:solidFill>
              </a:rPr>
              <a:t>openess, sustainability, autonomy</a:t>
            </a:r>
          </a:p>
          <a:p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7166BC-A238-4A6B-872E-555E854E5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8"/>
            <a:ext cx="3556402" cy="2294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575F9-65DE-4E89-A504-6B551A4BFFA3}"/>
              </a:ext>
            </a:extLst>
          </p:cNvPr>
          <p:cNvSpPr txBox="1"/>
          <p:nvPr/>
        </p:nvSpPr>
        <p:spPr>
          <a:xfrm>
            <a:off x="222608" y="2562932"/>
            <a:ext cx="3556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Arial" charset="0"/>
              </a:rPr>
              <a:t>A vision by the sector and for the sector about what Europe’s universities should be like in 2030</a:t>
            </a:r>
          </a:p>
        </p:txBody>
      </p:sp>
    </p:spTree>
    <p:extLst>
      <p:ext uri="{BB962C8B-B14F-4D97-AF65-F5344CB8AC3E}">
        <p14:creationId xmlns:p14="http://schemas.microsoft.com/office/powerpoint/2010/main" val="109889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>
          <a:xfrm>
            <a:off x="288163" y="2533877"/>
            <a:ext cx="2980075" cy="3031898"/>
          </a:xfrm>
        </p:spPr>
        <p:txBody>
          <a:bodyPr/>
          <a:lstStyle/>
          <a:p>
            <a:r>
              <a:rPr lang="de-DE" b="1" dirty="0"/>
              <a:t>Universities in 2030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3978100" y="2613025"/>
            <a:ext cx="7281080" cy="4244975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de-DE" sz="2800" dirty="0"/>
              <a:t>Open, transformative and transnational</a:t>
            </a:r>
          </a:p>
          <a:p>
            <a:pPr lvl="4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3"/>
                </a:solidFill>
              </a:rPr>
              <a:t>Universities as cooperative and networked institutions</a:t>
            </a:r>
          </a:p>
          <a:p>
            <a:pPr lvl="4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3"/>
                </a:solidFill>
              </a:rPr>
              <a:t>Places for respite and testing new ideas</a:t>
            </a:r>
          </a:p>
          <a:p>
            <a:pPr lvl="4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3"/>
                </a:solidFill>
              </a:rPr>
              <a:t>Dialogue and co-creation with society</a:t>
            </a:r>
          </a:p>
          <a:p>
            <a:pPr lvl="4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3"/>
                </a:solidFill>
              </a:rPr>
              <a:t>International openess as prerequisite of quality in all missions</a:t>
            </a:r>
          </a:p>
          <a:p>
            <a:pPr lvl="4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3"/>
                </a:solidFill>
              </a:rPr>
              <a:t>Universities as hybrid institutions</a:t>
            </a:r>
          </a:p>
          <a:p>
            <a:pPr marL="377100" lvl="4" indent="0">
              <a:spcBef>
                <a:spcPts val="1000"/>
              </a:spcBef>
              <a:buNone/>
            </a:pPr>
            <a:endParaRPr lang="de-DE" sz="2400" dirty="0">
              <a:solidFill>
                <a:schemeClr val="accent3"/>
              </a:solidFill>
            </a:endParaRPr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endParaRPr lang="de-DE" dirty="0"/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7166BC-A238-4A6B-872E-555E854E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8"/>
            <a:ext cx="3556402" cy="2294349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AC59FB73-4F2B-A5CB-FE44-60FD1DFE7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34" y="3726481"/>
            <a:ext cx="3248768" cy="21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2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>
          <a:xfrm>
            <a:off x="164338" y="2533877"/>
            <a:ext cx="2980075" cy="3031898"/>
          </a:xfrm>
        </p:spPr>
        <p:txBody>
          <a:bodyPr/>
          <a:lstStyle/>
          <a:p>
            <a:r>
              <a:rPr lang="de-DE" b="1" dirty="0"/>
              <a:t>Universities in 2030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4060020" y="2257425"/>
            <a:ext cx="7281080" cy="4244975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de-DE" sz="2800" dirty="0"/>
              <a:t>Sustainable, diverse and engaged</a:t>
            </a:r>
          </a:p>
          <a:p>
            <a:pPr lvl="4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Sustainable development as main framework for societal engagement</a:t>
            </a:r>
          </a:p>
          <a:p>
            <a:pPr lvl="4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Diversity and social cohesion as important parts of the sustainability agenda</a:t>
            </a:r>
          </a:p>
          <a:p>
            <a:pPr lvl="4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Universities support pluralistic, democratic societies founded on evidence-based debate.</a:t>
            </a:r>
          </a:p>
          <a:p>
            <a:pPr lvl="4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Universities work for an inclusive, global research and higher education community, contributing to expanding the knowledge for all.</a:t>
            </a:r>
          </a:p>
          <a:p>
            <a:pPr lvl="1">
              <a:spcBef>
                <a:spcPts val="1000"/>
              </a:spcBef>
            </a:pPr>
            <a:endParaRPr lang="de-DE" dirty="0"/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7166BC-A238-4A6B-872E-555E854E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8"/>
            <a:ext cx="3556402" cy="229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831D14-CDB1-7188-58AE-65A5741CB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70" y="3429000"/>
            <a:ext cx="3131132" cy="287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2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>
          <a:xfrm>
            <a:off x="164338" y="2533877"/>
            <a:ext cx="2980075" cy="3031898"/>
          </a:xfrm>
        </p:spPr>
        <p:txBody>
          <a:bodyPr/>
          <a:lstStyle/>
          <a:p>
            <a:r>
              <a:rPr lang="de-DE" b="1" dirty="0"/>
              <a:t>Universities in 2030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4262059" y="2613025"/>
            <a:ext cx="7281080" cy="4244975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de-DE" sz="2800" dirty="0"/>
              <a:t>Strong, autonomous and accountable</a:t>
            </a:r>
          </a:p>
          <a:p>
            <a:pPr lvl="4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Universities as autonomous institutions with the  capacity to make strategic choices</a:t>
            </a:r>
          </a:p>
          <a:p>
            <a:pPr lvl="4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Accountable to society at large through university governance, QA and continues dialogue</a:t>
            </a:r>
          </a:p>
          <a:p>
            <a:pPr lvl="4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Academic freedom is upheld and actively used to participate in societal debates</a:t>
            </a:r>
          </a:p>
          <a:p>
            <a:pPr marL="0" lvl="1" indent="0">
              <a:spcBef>
                <a:spcPts val="1000"/>
              </a:spcBef>
              <a:buNone/>
            </a:pPr>
            <a:endParaRPr lang="de-DE" dirty="0"/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endParaRPr lang="de-DE" dirty="0"/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7166BC-A238-4A6B-872E-555E854E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8"/>
            <a:ext cx="3556402" cy="229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30D9BB-6D56-4108-F4D4-6A9686E39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76" y="3524361"/>
            <a:ext cx="3900445" cy="238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9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>
          <a:xfrm>
            <a:off x="164338" y="2533877"/>
            <a:ext cx="2980075" cy="3031898"/>
          </a:xfrm>
        </p:spPr>
        <p:txBody>
          <a:bodyPr/>
          <a:lstStyle/>
          <a:p>
            <a:r>
              <a:rPr lang="de-DE" b="1" dirty="0"/>
              <a:t>University missions in 2030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4411260" y="4471987"/>
            <a:ext cx="7281080" cy="4244975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endParaRPr lang="de-DE" dirty="0">
              <a:solidFill>
                <a:schemeClr val="accent3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de-DE" dirty="0">
                <a:solidFill>
                  <a:schemeClr val="accent3"/>
                </a:solidFill>
                <a:sym typeface="Wingdings" panose="05000000000000000000" pitchFamily="2" charset="2"/>
              </a:rPr>
              <a:t> </a:t>
            </a:r>
            <a:r>
              <a:rPr lang="de-DE" b="0" dirty="0">
                <a:solidFill>
                  <a:schemeClr val="accent3"/>
                </a:solidFill>
                <a:sym typeface="Wingdings" panose="05000000000000000000" pitchFamily="2" charset="2"/>
              </a:rPr>
              <a:t>uniquely combined in universities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de-DE" b="0" dirty="0">
                <a:solidFill>
                  <a:schemeClr val="accent3"/>
                </a:solidFill>
                <a:sym typeface="Wingdings" panose="05000000000000000000" pitchFamily="2" charset="2"/>
              </a:rPr>
              <a:t> equally important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de-DE" b="0" dirty="0">
                <a:solidFill>
                  <a:schemeClr val="accent3"/>
                </a:solidFill>
                <a:sym typeface="Wingdings" panose="05000000000000000000" pitchFamily="2" charset="2"/>
              </a:rPr>
              <a:t> intertwinned and mutually enhancing</a:t>
            </a:r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endParaRPr lang="de-DE" dirty="0"/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7166BC-A238-4A6B-872E-555E854E5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8"/>
            <a:ext cx="3556402" cy="2294349"/>
          </a:xfrm>
          <a:prstGeom prst="rect">
            <a:avLst/>
          </a:prstGeom>
        </p:spPr>
      </p:pic>
      <p:sp>
        <p:nvSpPr>
          <p:cNvPr id="11" name="Block Arc 10">
            <a:extLst>
              <a:ext uri="{FF2B5EF4-FFF2-40B4-BE49-F238E27FC236}">
                <a16:creationId xmlns:a16="http://schemas.microsoft.com/office/drawing/2014/main" id="{D0D50EBA-36AC-41FC-8F0E-DBE5BD661B1E}"/>
              </a:ext>
            </a:extLst>
          </p:cNvPr>
          <p:cNvSpPr/>
          <p:nvPr/>
        </p:nvSpPr>
        <p:spPr>
          <a:xfrm rot="14470060">
            <a:off x="5752760" y="2256505"/>
            <a:ext cx="1186075" cy="1158392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9070FD04-D924-480A-BA2A-0F97878C67FE}"/>
              </a:ext>
            </a:extLst>
          </p:cNvPr>
          <p:cNvSpPr/>
          <p:nvPr/>
        </p:nvSpPr>
        <p:spPr>
          <a:xfrm rot="7762088">
            <a:off x="5425693" y="2696091"/>
            <a:ext cx="1129773" cy="113043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BA5B6AF8-93B6-49AE-A032-0477965FE0B8}"/>
              </a:ext>
            </a:extLst>
          </p:cNvPr>
          <p:cNvSpPr/>
          <p:nvPr/>
        </p:nvSpPr>
        <p:spPr>
          <a:xfrm rot="18905374">
            <a:off x="6278104" y="2556990"/>
            <a:ext cx="1129773" cy="113043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056B98F0-64CB-4C32-9B9F-7AB4326092A8}"/>
              </a:ext>
            </a:extLst>
          </p:cNvPr>
          <p:cNvSpPr/>
          <p:nvPr/>
        </p:nvSpPr>
        <p:spPr>
          <a:xfrm rot="2938101">
            <a:off x="5929239" y="2874033"/>
            <a:ext cx="1129773" cy="113043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8337E-051B-4154-9ECB-9AE3E721FD94}"/>
              </a:ext>
            </a:extLst>
          </p:cNvPr>
          <p:cNvSpPr txBox="1"/>
          <p:nvPr/>
        </p:nvSpPr>
        <p:spPr>
          <a:xfrm>
            <a:off x="4756359" y="3603359"/>
            <a:ext cx="159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3"/>
                </a:solidFill>
              </a:rPr>
              <a:t>Culture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44B437-8CDA-4C2B-AD03-C67177B0925E}"/>
              </a:ext>
            </a:extLst>
          </p:cNvPr>
          <p:cNvSpPr txBox="1"/>
          <p:nvPr/>
        </p:nvSpPr>
        <p:spPr>
          <a:xfrm>
            <a:off x="7214587" y="2382018"/>
            <a:ext cx="159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3"/>
                </a:solidFill>
              </a:rPr>
              <a:t>Research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EE193-3E5D-4D82-AA08-0E46891D3FA3}"/>
              </a:ext>
            </a:extLst>
          </p:cNvPr>
          <p:cNvSpPr txBox="1"/>
          <p:nvPr/>
        </p:nvSpPr>
        <p:spPr>
          <a:xfrm>
            <a:off x="7085090" y="3661302"/>
            <a:ext cx="159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3"/>
                </a:solidFill>
              </a:rPr>
              <a:t>Innovation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08DEB1-DC87-4BF8-A48A-A0CEBD1559ED}"/>
              </a:ext>
            </a:extLst>
          </p:cNvPr>
          <p:cNvSpPr txBox="1"/>
          <p:nvPr/>
        </p:nvSpPr>
        <p:spPr>
          <a:xfrm>
            <a:off x="4385506" y="2192657"/>
            <a:ext cx="188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3"/>
                </a:solidFill>
              </a:rPr>
              <a:t>Learning &amp; Teaching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40B884-20DB-4B93-B369-9FBBE7B4FF39}"/>
              </a:ext>
            </a:extLst>
          </p:cNvPr>
          <p:cNvSpPr txBox="1"/>
          <p:nvPr/>
        </p:nvSpPr>
        <p:spPr>
          <a:xfrm>
            <a:off x="4377914" y="1252434"/>
            <a:ext cx="6674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</a:rPr>
              <a:t>In service of society and grounded in academic core values…</a:t>
            </a:r>
          </a:p>
        </p:txBody>
      </p:sp>
    </p:spTree>
    <p:extLst>
      <p:ext uri="{BB962C8B-B14F-4D97-AF65-F5344CB8AC3E}">
        <p14:creationId xmlns:p14="http://schemas.microsoft.com/office/powerpoint/2010/main" val="291551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>
          <a:xfrm>
            <a:off x="164338" y="2533877"/>
            <a:ext cx="2980075" cy="3031898"/>
          </a:xfrm>
        </p:spPr>
        <p:txBody>
          <a:bodyPr/>
          <a:lstStyle/>
          <a:p>
            <a:r>
              <a:rPr lang="de-DE" b="1" dirty="0"/>
              <a:t>Turning the vision into practice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3646712" y="2382903"/>
            <a:ext cx="8432239" cy="4119497"/>
          </a:xfrm>
        </p:spPr>
        <p:txBody>
          <a:bodyPr>
            <a:normAutofit fontScale="925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de-DE" sz="2400" dirty="0"/>
              <a:t>Factors for success</a:t>
            </a:r>
          </a:p>
          <a:p>
            <a:pPr lvl="4">
              <a:spcBef>
                <a:spcPts val="1000"/>
              </a:spcBef>
              <a:buFontTx/>
              <a:buChar char="-"/>
            </a:pPr>
            <a:r>
              <a:rPr lang="en-GB" dirty="0">
                <a:solidFill>
                  <a:schemeClr val="accent3"/>
                </a:solidFill>
              </a:rPr>
              <a:t>Enabling frameworks</a:t>
            </a:r>
          </a:p>
          <a:p>
            <a:pPr lvl="4">
              <a:spcBef>
                <a:spcPts val="1000"/>
              </a:spcBef>
              <a:buFontTx/>
              <a:buChar char="-"/>
            </a:pPr>
            <a:r>
              <a:rPr lang="en-GB" dirty="0">
                <a:solidFill>
                  <a:schemeClr val="accent3"/>
                </a:solidFill>
              </a:rPr>
              <a:t>Adequate investments</a:t>
            </a:r>
          </a:p>
          <a:p>
            <a:pPr lvl="4">
              <a:spcBef>
                <a:spcPts val="1000"/>
              </a:spcBef>
              <a:buFontTx/>
              <a:buChar char="-"/>
            </a:pPr>
            <a:r>
              <a:rPr lang="en-GB" dirty="0">
                <a:solidFill>
                  <a:schemeClr val="accent3"/>
                </a:solidFill>
              </a:rPr>
              <a:t>Strong and inclusive leadership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de-DE" sz="2400" dirty="0"/>
              <a:t>(Selected) priorities for action </a:t>
            </a:r>
          </a:p>
          <a:p>
            <a:pPr lvl="4">
              <a:spcBef>
                <a:spcPts val="1000"/>
              </a:spcBef>
              <a:buFontTx/>
              <a:buChar char="-"/>
            </a:pPr>
            <a:r>
              <a:rPr lang="de-DE" sz="2100" dirty="0">
                <a:solidFill>
                  <a:schemeClr val="accent3"/>
                </a:solidFill>
              </a:rPr>
              <a:t>Reform academic careers</a:t>
            </a:r>
          </a:p>
          <a:p>
            <a:pPr lvl="4">
              <a:spcBef>
                <a:spcPts val="1000"/>
              </a:spcBef>
              <a:buFontTx/>
              <a:buChar char="-"/>
            </a:pPr>
            <a:r>
              <a:rPr lang="de-DE" dirty="0">
                <a:solidFill>
                  <a:schemeClr val="accent3"/>
                </a:solidFill>
              </a:rPr>
              <a:t>Promote interdisciplinarity</a:t>
            </a:r>
          </a:p>
          <a:p>
            <a:pPr lvl="4">
              <a:spcBef>
                <a:spcPts val="1000"/>
              </a:spcBef>
              <a:buFontTx/>
              <a:buChar char="-"/>
            </a:pPr>
            <a:r>
              <a:rPr lang="de-DE" dirty="0">
                <a:solidFill>
                  <a:schemeClr val="accent3"/>
                </a:solidFill>
              </a:rPr>
              <a:t>Strengthen civic engagement</a:t>
            </a:r>
          </a:p>
          <a:p>
            <a:pPr marL="377100" lvl="4" indent="0">
              <a:spcBef>
                <a:spcPts val="1000"/>
              </a:spcBef>
              <a:buNone/>
            </a:pPr>
            <a:endParaRPr lang="de-DE" sz="2400" dirty="0">
              <a:solidFill>
                <a:schemeClr val="accent3"/>
              </a:solidFill>
            </a:endParaRPr>
          </a:p>
          <a:p>
            <a:r>
              <a:rPr lang="de-DE" sz="2400" dirty="0">
                <a:solidFill>
                  <a:schemeClr val="accent3"/>
                </a:solidFill>
                <a:sym typeface="Wingdings" panose="05000000000000000000" pitchFamily="2" charset="2"/>
              </a:rPr>
              <a:t> Collaboration at varies levels is key to achieve the vision!</a:t>
            </a:r>
            <a:endParaRPr lang="de-DE" sz="2400" dirty="0">
              <a:solidFill>
                <a:schemeClr val="accent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7166BC-A238-4A6B-872E-555E854E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28"/>
            <a:ext cx="3556402" cy="22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1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>
          <a:xfrm>
            <a:off x="65831" y="1054083"/>
            <a:ext cx="2980075" cy="3031898"/>
          </a:xfrm>
        </p:spPr>
        <p:txBody>
          <a:bodyPr>
            <a:normAutofit/>
          </a:bodyPr>
          <a:lstStyle/>
          <a:p>
            <a:r>
              <a:rPr lang="de-DE" sz="2400" b="1" dirty="0"/>
              <a:t>European and international cooperation is already a key feature of Europe‘s universities.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3978100" y="2613025"/>
            <a:ext cx="7281080" cy="4244975"/>
          </a:xfrm>
        </p:spPr>
        <p:txBody>
          <a:bodyPr/>
          <a:lstStyle/>
          <a:p>
            <a:pPr marL="342900" lvl="1" indent="-342900">
              <a:spcBef>
                <a:spcPts val="1000"/>
              </a:spcBef>
              <a:buFontTx/>
              <a:buChar char="-"/>
            </a:pPr>
            <a:endParaRPr lang="de-DE" dirty="0"/>
          </a:p>
          <a:p>
            <a:pPr marL="342900" lvl="1" indent="-342900">
              <a:spcBef>
                <a:spcPts val="1000"/>
              </a:spcBef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  <a:p>
            <a:pPr marL="342900" indent="-342900">
              <a:buFontTx/>
              <a:buChar char="-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15F1DB1-D9C2-1046-8BE7-EC5E2F9F1FD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65831" y="5397500"/>
            <a:ext cx="3005993" cy="831850"/>
          </a:xfrm>
        </p:spPr>
        <p:txBody>
          <a:bodyPr>
            <a:normAutofit fontScale="92500"/>
          </a:bodyPr>
          <a:lstStyle/>
          <a:p>
            <a:r>
              <a:rPr lang="de-DE" dirty="0"/>
              <a:t>EUA survey on international strategic institutional partnerships (2020)</a:t>
            </a:r>
          </a:p>
          <a:p>
            <a:r>
              <a:rPr lang="de-DE" dirty="0"/>
              <a:t>N=219</a:t>
            </a:r>
          </a:p>
        </p:txBody>
      </p:sp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435B0C1E-CD77-4B1B-9E40-03C66D852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906" y="965200"/>
            <a:ext cx="8982075" cy="562927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22374BC4-253D-E9E4-DFD1-8DA6B651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1" y="212373"/>
            <a:ext cx="7281080" cy="365170"/>
          </a:xfrm>
        </p:spPr>
        <p:txBody>
          <a:bodyPr/>
          <a:lstStyle/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29169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A PPT 2018">
      <a:dk1>
        <a:srgbClr val="494842"/>
      </a:dk1>
      <a:lt1>
        <a:srgbClr val="FFFFFF"/>
      </a:lt1>
      <a:dk2>
        <a:srgbClr val="00B6ED"/>
      </a:dk2>
      <a:lt2>
        <a:srgbClr val="C0BCB6"/>
      </a:lt2>
      <a:accent1>
        <a:srgbClr val="00B6ED"/>
      </a:accent1>
      <a:accent2>
        <a:srgbClr val="95C11F"/>
      </a:accent2>
      <a:accent3>
        <a:srgbClr val="005186"/>
      </a:accent3>
      <a:accent4>
        <a:srgbClr val="0081C3"/>
      </a:accent4>
      <a:accent5>
        <a:srgbClr val="379E32"/>
      </a:accent5>
      <a:accent6>
        <a:srgbClr val="226B20"/>
      </a:accent6>
      <a:hlink>
        <a:srgbClr val="00B6ED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DCF40A2-D266-4773-845D-F9D675397C85}" vid="{24AFF28A-C03F-4F0F-887D-037A4E16CB35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DCF40A2-D266-4773-845D-F9D675397C85}" vid="{5B8B2116-B4F2-4E13-AA6A-F523BAF629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2b. EUA PPT_Arial_Special 20y</Template>
  <TotalTime>1776</TotalTime>
  <Words>927</Words>
  <Application>Microsoft Office PowerPoint</Application>
  <PresentationFormat>Widescreen</PresentationFormat>
  <Paragraphs>137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Wingdings</vt:lpstr>
      <vt:lpstr>Office Theme</vt:lpstr>
      <vt:lpstr>Benutzerdefiniertes Design</vt:lpstr>
      <vt:lpstr>The future of universities,  European cooperation and the European Universities Initiative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Voice of European Universities</dc:title>
  <dc:creator>Anna-Lena Claeys-Kulik</dc:creator>
  <cp:lastModifiedBy>Anna-Lena Claeys-Kulik</cp:lastModifiedBy>
  <cp:revision>204</cp:revision>
  <cp:lastPrinted>2022-05-30T07:25:58Z</cp:lastPrinted>
  <dcterms:created xsi:type="dcterms:W3CDTF">2021-04-06T07:49:05Z</dcterms:created>
  <dcterms:modified xsi:type="dcterms:W3CDTF">2022-09-23T10:35:09Z</dcterms:modified>
</cp:coreProperties>
</file>